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70" r:id="rId2"/>
    <p:sldId id="257" r:id="rId3"/>
    <p:sldId id="258" r:id="rId4"/>
    <p:sldId id="261" r:id="rId5"/>
    <p:sldId id="287" r:id="rId6"/>
    <p:sldId id="286" r:id="rId7"/>
    <p:sldId id="259" r:id="rId8"/>
    <p:sldId id="272" r:id="rId9"/>
    <p:sldId id="273" r:id="rId10"/>
    <p:sldId id="281" r:id="rId11"/>
    <p:sldId id="275" r:id="rId12"/>
    <p:sldId id="279" r:id="rId13"/>
    <p:sldId id="280" r:id="rId14"/>
    <p:sldId id="300" r:id="rId15"/>
    <p:sldId id="284" r:id="rId16"/>
    <p:sldId id="295" r:id="rId17"/>
    <p:sldId id="269" r:id="rId18"/>
    <p:sldId id="297" r:id="rId19"/>
    <p:sldId id="298" r:id="rId20"/>
    <p:sldId id="299" r:id="rId21"/>
    <p:sldId id="260" r:id="rId22"/>
    <p:sldId id="292" r:id="rId23"/>
    <p:sldId id="301" r:id="rId24"/>
    <p:sldId id="304" r:id="rId25"/>
    <p:sldId id="306" r:id="rId26"/>
    <p:sldId id="307" r:id="rId27"/>
    <p:sldId id="309" r:id="rId28"/>
    <p:sldId id="311" r:id="rId29"/>
    <p:sldId id="283"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383B3"/>
    <a:srgbClr val="B89A46"/>
    <a:srgbClr val="50ABBD"/>
    <a:srgbClr val="B9A9F1"/>
    <a:srgbClr val="6EAFE3"/>
    <a:srgbClr val="FFFFFF"/>
    <a:srgbClr val="EA93A0"/>
    <a:srgbClr val="4BABA7"/>
    <a:srgbClr val="4EABBE"/>
    <a:srgbClr val="DD91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87354" autoAdjust="0"/>
  </p:normalViewPr>
  <p:slideViewPr>
    <p:cSldViewPr snapToGrid="0">
      <p:cViewPr varScale="1">
        <p:scale>
          <a:sx n="106" d="100"/>
          <a:sy n="106" d="100"/>
        </p:scale>
        <p:origin x="97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image" Target="../media/image10.wmf"/><Relationship Id="rId1" Type="http://schemas.openxmlformats.org/officeDocument/2006/relationships/image" Target="../media/image9.wmf"/><Relationship Id="rId5" Type="http://schemas.openxmlformats.org/officeDocument/2006/relationships/image" Target="../media/image13.wmf"/><Relationship Id="rId4" Type="http://schemas.openxmlformats.org/officeDocument/2006/relationships/image" Target="../media/image12.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image" Target="../media/image12.wmf"/><Relationship Id="rId1" Type="http://schemas.openxmlformats.org/officeDocument/2006/relationships/image" Target="../media/image13.wmf"/><Relationship Id="rId5" Type="http://schemas.openxmlformats.org/officeDocument/2006/relationships/image" Target="../media/image9.wmf"/><Relationship Id="rId4" Type="http://schemas.openxmlformats.org/officeDocument/2006/relationships/image" Target="../media/image10.wmf"/></Relationships>
</file>

<file path=ppt/media/image1.jpg>
</file>

<file path=ppt/media/image10.wmf>
</file>

<file path=ppt/media/image11.wmf>
</file>

<file path=ppt/media/image12.wmf>
</file>

<file path=ppt/media/image13.wmf>
</file>

<file path=ppt/media/image14.jpg>
</file>

<file path=ppt/media/image15.jpe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g>
</file>

<file path=ppt/media/image4.png>
</file>

<file path=ppt/media/image5.png>
</file>

<file path=ppt/media/image6.png>
</file>

<file path=ppt/media/image7.jpeg>
</file>

<file path=ppt/media/image8.jpe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FE16A2-694A-491B-8513-1A7487F5A596}" type="datetimeFigureOut">
              <a:rPr lang="en-US" smtClean="0"/>
              <a:t>11/3/2016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DFA8CC-A40F-429A-927B-ABA71BAB7147}" type="slidenum">
              <a:rPr lang="en-US" smtClean="0"/>
              <a:t>‹#›</a:t>
            </a:fld>
            <a:endParaRPr lang="en-US"/>
          </a:p>
        </p:txBody>
      </p:sp>
    </p:spTree>
    <p:extLst>
      <p:ext uri="{BB962C8B-B14F-4D97-AF65-F5344CB8AC3E}">
        <p14:creationId xmlns:p14="http://schemas.microsoft.com/office/powerpoint/2010/main" val="3828330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Optimization of Architecture:  </a:t>
            </a:r>
            <a:r>
              <a:rPr lang="en-US" sz="1200" dirty="0" smtClean="0">
                <a:latin typeface="+mn-lt"/>
              </a:rPr>
              <a:t>An exploration into ways that machine learning and data science can influence architecture planning on a campus scale.</a:t>
            </a:r>
          </a:p>
          <a:p>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1</a:t>
            </a:fld>
            <a:endParaRPr lang="en-US"/>
          </a:p>
        </p:txBody>
      </p:sp>
    </p:spTree>
    <p:extLst>
      <p:ext uri="{BB962C8B-B14F-4D97-AF65-F5344CB8AC3E}">
        <p14:creationId xmlns:p14="http://schemas.microsoft.com/office/powerpoint/2010/main" val="25560869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 buildings</a:t>
            </a:r>
          </a:p>
          <a:p>
            <a:r>
              <a:rPr lang="en-US" dirty="0" smtClean="0"/>
              <a:t>71 unique room ids</a:t>
            </a:r>
          </a:p>
          <a:p>
            <a:r>
              <a:rPr lang="en-US" dirty="0" smtClean="0"/>
              <a:t>12</a:t>
            </a:r>
            <a:r>
              <a:rPr lang="en-US" baseline="0" dirty="0" smtClean="0"/>
              <a:t> room types – this I had to do by grouping similar sized and programmed rooms, could be generalizable for this type of building</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12</a:t>
            </a:fld>
            <a:endParaRPr lang="en-US"/>
          </a:p>
        </p:txBody>
      </p:sp>
    </p:spTree>
    <p:extLst>
      <p:ext uri="{BB962C8B-B14F-4D97-AF65-F5344CB8AC3E}">
        <p14:creationId xmlns:p14="http://schemas.microsoft.com/office/powerpoint/2010/main" val="2487521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Room types</a:t>
            </a:r>
            <a:r>
              <a:rPr lang="en-US" baseline="0" dirty="0" smtClean="0"/>
              <a:t> further define performance requirements</a:t>
            </a:r>
          </a:p>
          <a:p>
            <a:pPr marL="171450" indent="-171450">
              <a:buFontTx/>
              <a:buChar char="-"/>
            </a:pPr>
            <a:r>
              <a:rPr lang="en-US" baseline="0" dirty="0" smtClean="0"/>
              <a:t>Gives the target utilization which is hours per week the room is intended to be used</a:t>
            </a:r>
          </a:p>
          <a:p>
            <a:pPr marL="171450" indent="-171450">
              <a:buFontTx/>
              <a:buChar char="-"/>
            </a:pPr>
            <a:r>
              <a:rPr lang="en-US" baseline="0" dirty="0" smtClean="0"/>
              <a:t>Room capacity is how many seats in classroom</a:t>
            </a:r>
          </a:p>
          <a:p>
            <a:pPr marL="171450" indent="-171450">
              <a:buFontTx/>
              <a:buChar char="-"/>
            </a:pPr>
            <a:r>
              <a:rPr lang="en-US" baseline="0" dirty="0" smtClean="0"/>
              <a:t>Sf lets the building areas be calculated</a:t>
            </a:r>
          </a:p>
          <a:p>
            <a:pPr marL="171450" indent="-171450">
              <a:buFontTx/>
              <a:buChar char="-"/>
            </a:pPr>
            <a:r>
              <a:rPr lang="en-US" baseline="0" dirty="0" smtClean="0"/>
              <a:t>Tech is whether the space is technical or not </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13</a:t>
            </a:fld>
            <a:endParaRPr lang="en-US"/>
          </a:p>
        </p:txBody>
      </p:sp>
    </p:spTree>
    <p:extLst>
      <p:ext uri="{BB962C8B-B14F-4D97-AF65-F5344CB8AC3E}">
        <p14:creationId xmlns:p14="http://schemas.microsoft.com/office/powerpoint/2010/main" val="7212173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really what we are trying to optimize</a:t>
            </a:r>
            <a:r>
              <a:rPr lang="en-US" dirty="0" smtClean="0">
                <a:sym typeface="Wingdings" panose="05000000000000000000" pitchFamily="2" charset="2"/>
              </a:rPr>
              <a:t> the target utilization rate. In other words</a:t>
            </a:r>
            <a:r>
              <a:rPr lang="en-US" baseline="0" dirty="0" smtClean="0">
                <a:sym typeface="Wingdings" panose="05000000000000000000" pitchFamily="2" charset="2"/>
              </a:rPr>
              <a:t> this is the number of hours per week that the room is occupied. Anything less than this number means the room isn’t being used to its capacity.</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14</a:t>
            </a:fld>
            <a:endParaRPr lang="en-US"/>
          </a:p>
        </p:txBody>
      </p:sp>
    </p:spTree>
    <p:extLst>
      <p:ext uri="{BB962C8B-B14F-4D97-AF65-F5344CB8AC3E}">
        <p14:creationId xmlns:p14="http://schemas.microsoft.com/office/powerpoint/2010/main" val="3668854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look at the performance of the facility? Well – lets look at the utilization</a:t>
            </a:r>
            <a:r>
              <a:rPr lang="en-US" baseline="0" dirty="0" smtClean="0"/>
              <a:t> of the rooms. </a:t>
            </a:r>
            <a:r>
              <a:rPr lang="en-US" baseline="0" dirty="0" err="1" smtClean="0"/>
              <a:t>Heres</a:t>
            </a:r>
            <a:r>
              <a:rPr lang="en-US" baseline="0" dirty="0" smtClean="0"/>
              <a:t> what each room’s weekly use should be in a perfect world. Now – lets look at ACTUAL use. </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15</a:t>
            </a:fld>
            <a:endParaRPr lang="en-US"/>
          </a:p>
        </p:txBody>
      </p:sp>
    </p:spTree>
    <p:extLst>
      <p:ext uri="{BB962C8B-B14F-4D97-AF65-F5344CB8AC3E}">
        <p14:creationId xmlns:p14="http://schemas.microsoft.com/office/powerpoint/2010/main" val="42917558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Ouch. This</a:t>
            </a:r>
            <a:r>
              <a:rPr lang="en-US" baseline="0" dirty="0" smtClean="0"/>
              <a:t> is the actual use of these rooms for the past 9 semesters. So what does this tell us? Quite a bit. First there is nearly universal under use, but by looking closer we can ask ourselves WHY are certain rooms not used? Can we make them more useful or pleasant? </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16</a:t>
            </a:fld>
            <a:endParaRPr lang="en-US"/>
          </a:p>
        </p:txBody>
      </p:sp>
    </p:spTree>
    <p:extLst>
      <p:ext uri="{BB962C8B-B14F-4D97-AF65-F5344CB8AC3E}">
        <p14:creationId xmlns:p14="http://schemas.microsoft.com/office/powerpoint/2010/main" val="13434714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Bin Packing </a:t>
            </a:r>
            <a:r>
              <a:rPr lang="en-US" sz="1200" dirty="0" smtClean="0"/>
              <a:t>–</a:t>
            </a:r>
            <a:r>
              <a:rPr lang="en-US" sz="1200" baseline="0" dirty="0" smtClean="0"/>
              <a:t> first algorithm investigated</a:t>
            </a:r>
            <a:endParaRPr lang="en-US" sz="1200" dirty="0" smtClean="0"/>
          </a:p>
        </p:txBody>
      </p:sp>
      <p:sp>
        <p:nvSpPr>
          <p:cNvPr id="4" name="Slide Number Placeholder 3"/>
          <p:cNvSpPr>
            <a:spLocks noGrp="1"/>
          </p:cNvSpPr>
          <p:nvPr>
            <p:ph type="sldNum" sz="quarter" idx="10"/>
          </p:nvPr>
        </p:nvSpPr>
        <p:spPr/>
        <p:txBody>
          <a:bodyPr/>
          <a:lstStyle/>
          <a:p>
            <a:fld id="{54DFA8CC-A40F-429A-927B-ABA71BAB7147}" type="slidenum">
              <a:rPr lang="en-US" smtClean="0"/>
              <a:t>17</a:t>
            </a:fld>
            <a:endParaRPr lang="en-US"/>
          </a:p>
        </p:txBody>
      </p:sp>
    </p:spTree>
    <p:extLst>
      <p:ext uri="{BB962C8B-B14F-4D97-AF65-F5344CB8AC3E}">
        <p14:creationId xmlns:p14="http://schemas.microsoft.com/office/powerpoint/2010/main" val="24100184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To use this method</a:t>
            </a:r>
            <a:r>
              <a:rPr lang="en-US" sz="1200" baseline="0" dirty="0" smtClean="0"/>
              <a:t> for architectural programing we would need to further complicate the model by u</a:t>
            </a:r>
            <a:r>
              <a:rPr lang="en-US" sz="1200" dirty="0" smtClean="0"/>
              <a:t>sing </a:t>
            </a:r>
            <a:r>
              <a:rPr lang="en-US" sz="1200" dirty="0" smtClean="0"/>
              <a:t>multiple size </a:t>
            </a:r>
            <a:r>
              <a:rPr lang="en-US" sz="1200" dirty="0" smtClean="0"/>
              <a:t>bins.  In new construction this would</a:t>
            </a:r>
            <a:r>
              <a:rPr lang="en-US" sz="1200" baseline="0" dirty="0" smtClean="0"/>
              <a:t> be fine, as you would want to make the most efficient layout. However, its not really ideal for an existing series of rooms. Which led to…</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18</a:t>
            </a:fld>
            <a:endParaRPr lang="en-US"/>
          </a:p>
        </p:txBody>
      </p:sp>
    </p:spTree>
    <p:extLst>
      <p:ext uri="{BB962C8B-B14F-4D97-AF65-F5344CB8AC3E}">
        <p14:creationId xmlns:p14="http://schemas.microsoft.com/office/powerpoint/2010/main" val="14871076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Knapsack algorithm</a:t>
            </a:r>
            <a:r>
              <a:rPr lang="en-US" baseline="0" dirty="0" smtClean="0"/>
              <a:t> – logical next step if you have defined ‘knapsacks’ – in this case those are the rooms. </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19</a:t>
            </a:fld>
            <a:endParaRPr lang="en-US"/>
          </a:p>
        </p:txBody>
      </p:sp>
    </p:spTree>
    <p:extLst>
      <p:ext uri="{BB962C8B-B14F-4D97-AF65-F5344CB8AC3E}">
        <p14:creationId xmlns:p14="http://schemas.microsoft.com/office/powerpoint/2010/main" val="30705363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Using </a:t>
            </a:r>
            <a:r>
              <a:rPr lang="en-US" sz="1200" dirty="0" smtClean="0"/>
              <a:t>fixed </a:t>
            </a:r>
            <a:r>
              <a:rPr lang="en-US" sz="1200" dirty="0" smtClean="0"/>
              <a:t>number/size </a:t>
            </a:r>
            <a:r>
              <a:rPr lang="en-US" sz="1200" dirty="0" smtClean="0"/>
              <a:t>of existing </a:t>
            </a:r>
            <a:r>
              <a:rPr lang="en-US" sz="1200" dirty="0" smtClean="0"/>
              <a:t>rooms we can </a:t>
            </a:r>
            <a:r>
              <a:rPr lang="en-US" sz="1200" dirty="0" smtClean="0"/>
              <a:t>figure out the most value (well fitting classes</a:t>
            </a:r>
            <a:r>
              <a:rPr lang="en-US" sz="1200" dirty="0" smtClean="0"/>
              <a:t>). Working</a:t>
            </a:r>
            <a:r>
              <a:rPr lang="en-US" sz="1200" baseline="0" dirty="0" smtClean="0"/>
              <a:t> through this we realize this isn’t something we can generalize – aka ability to use on another project. So it’s a whole lot of work for a one time use. Perhaps not the best use of time. Additionally this really optimizes the </a:t>
            </a:r>
            <a:r>
              <a:rPr lang="en-US" sz="1200" b="1" baseline="0" dirty="0" smtClean="0"/>
              <a:t>USES </a:t>
            </a:r>
            <a:r>
              <a:rPr lang="en-US" sz="1200" baseline="0" dirty="0" smtClean="0"/>
              <a:t>and not the </a:t>
            </a:r>
            <a:r>
              <a:rPr lang="en-US" sz="1200" b="1" baseline="0" dirty="0" smtClean="0"/>
              <a:t>SPACES</a:t>
            </a:r>
            <a:r>
              <a:rPr lang="en-US" sz="1200" baseline="0" dirty="0" smtClean="0"/>
              <a:t>. Which leads us to creating our own model…</a:t>
            </a:r>
            <a:r>
              <a:rPr lang="en-US" sz="1200" dirty="0" smtClean="0"/>
              <a:t/>
            </a:r>
            <a:br>
              <a:rPr lang="en-US" sz="1200" dirty="0" smtClean="0"/>
            </a:b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20</a:t>
            </a:fld>
            <a:endParaRPr lang="en-US"/>
          </a:p>
        </p:txBody>
      </p:sp>
    </p:spTree>
    <p:extLst>
      <p:ext uri="{BB962C8B-B14F-4D97-AF65-F5344CB8AC3E}">
        <p14:creationId xmlns:p14="http://schemas.microsoft.com/office/powerpoint/2010/main" val="7785209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21</a:t>
            </a:fld>
            <a:endParaRPr lang="en-US"/>
          </a:p>
        </p:txBody>
      </p:sp>
    </p:spTree>
    <p:extLst>
      <p:ext uri="{BB962C8B-B14F-4D97-AF65-F5344CB8AC3E}">
        <p14:creationId xmlns:p14="http://schemas.microsoft.com/office/powerpoint/2010/main" val="14491922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Challenges </a:t>
            </a:r>
            <a:r>
              <a:rPr lang="en-US" dirty="0" smtClean="0"/>
              <a:t>faced when applying data</a:t>
            </a:r>
            <a:r>
              <a:rPr lang="en-US" baseline="0" dirty="0" smtClean="0"/>
              <a:t> science to design </a:t>
            </a:r>
            <a:endParaRPr lang="en-US" baseline="0" dirty="0" smtClean="0"/>
          </a:p>
          <a:p>
            <a:r>
              <a:rPr lang="en-US" baseline="0" dirty="0" smtClean="0"/>
              <a:t>– Classifier model isn’t very applicable to design </a:t>
            </a:r>
            <a:r>
              <a:rPr lang="en-US" baseline="0" dirty="0" smtClean="0"/>
              <a:t>as architecture is more subjective</a:t>
            </a:r>
          </a:p>
          <a:p>
            <a:r>
              <a:rPr lang="en-US" baseline="0" dirty="0" smtClean="0"/>
              <a:t>- However </a:t>
            </a:r>
            <a:r>
              <a:rPr lang="en-US" baseline="0" dirty="0" smtClean="0"/>
              <a:t>using optimization </a:t>
            </a:r>
            <a:r>
              <a:rPr lang="en-US" baseline="0" dirty="0" smtClean="0"/>
              <a:t>is well suited as it can offer immediate efficiencies that would otherwise take a long time to discover</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2</a:t>
            </a:fld>
            <a:endParaRPr lang="en-US"/>
          </a:p>
        </p:txBody>
      </p:sp>
    </p:spTree>
    <p:extLst>
      <p:ext uri="{BB962C8B-B14F-4D97-AF65-F5344CB8AC3E}">
        <p14:creationId xmlns:p14="http://schemas.microsoft.com/office/powerpoint/2010/main" val="42108239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28</a:t>
            </a:fld>
            <a:endParaRPr lang="en-US"/>
          </a:p>
        </p:txBody>
      </p:sp>
    </p:spTree>
    <p:extLst>
      <p:ext uri="{BB962C8B-B14F-4D97-AF65-F5344CB8AC3E}">
        <p14:creationId xmlns:p14="http://schemas.microsoft.com/office/powerpoint/2010/main" val="1165865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Goal of project </a:t>
            </a:r>
            <a:r>
              <a:rPr lang="en-US" dirty="0" smtClean="0"/>
              <a:t>: What</a:t>
            </a:r>
            <a:r>
              <a:rPr lang="en-US" baseline="0" dirty="0" smtClean="0"/>
              <a:t> is architectural </a:t>
            </a:r>
            <a:r>
              <a:rPr lang="en-US" baseline="0" dirty="0" smtClean="0"/>
              <a:t>programming?</a:t>
            </a:r>
            <a:r>
              <a:rPr lang="en-US" dirty="0" smtClean="0"/>
              <a:t> </a:t>
            </a:r>
            <a:r>
              <a:rPr lang="en-US" dirty="0" smtClean="0"/>
              <a:t>The</a:t>
            </a:r>
            <a:r>
              <a:rPr lang="en-US" baseline="0" dirty="0" smtClean="0"/>
              <a:t> goal of the project is to help our clients understand how their existing spaces are used, if there is opportunity to optimize spaces for efficiency and be able to project usage patterns into the future. </a:t>
            </a:r>
            <a:endParaRPr lang="en-US" dirty="0" smtClean="0"/>
          </a:p>
          <a:p>
            <a:r>
              <a:rPr lang="en-US" dirty="0" smtClean="0"/>
              <a:t>This project</a:t>
            </a:r>
            <a:r>
              <a:rPr lang="en-US" baseline="0" dirty="0" smtClean="0"/>
              <a:t> is an exercise into a large university’s science department’s use and facilities. There are two </a:t>
            </a:r>
            <a:r>
              <a:rPr lang="en-US" dirty="0" smtClean="0"/>
              <a:t>data</a:t>
            </a:r>
            <a:r>
              <a:rPr lang="en-US" baseline="0" dirty="0" smtClean="0"/>
              <a:t> </a:t>
            </a:r>
            <a:r>
              <a:rPr lang="en-US" baseline="0" dirty="0" smtClean="0"/>
              <a:t>sets – </a:t>
            </a:r>
            <a:r>
              <a:rPr lang="en-US" baseline="0" dirty="0" smtClean="0"/>
              <a:t>a Room Inventory (SPACE: lists all rooms in scope of project) </a:t>
            </a:r>
            <a:r>
              <a:rPr lang="en-US" baseline="0" dirty="0" smtClean="0"/>
              <a:t>&amp; Class inventory </a:t>
            </a:r>
            <a:r>
              <a:rPr lang="en-US" baseline="0" dirty="0" smtClean="0"/>
              <a:t>(USE: multiple semesters of courses)</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3</a:t>
            </a:fld>
            <a:endParaRPr lang="en-US"/>
          </a:p>
        </p:txBody>
      </p:sp>
    </p:spTree>
    <p:extLst>
      <p:ext uri="{BB962C8B-B14F-4D97-AF65-F5344CB8AC3E}">
        <p14:creationId xmlns:p14="http://schemas.microsoft.com/office/powerpoint/2010/main" val="1823025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Class </a:t>
            </a:r>
            <a:r>
              <a:rPr lang="en-US" dirty="0" smtClean="0"/>
              <a:t>inventory tells us how the buildings</a:t>
            </a:r>
            <a:r>
              <a:rPr lang="en-US" baseline="0" dirty="0" smtClean="0"/>
              <a:t> are </a:t>
            </a:r>
            <a:r>
              <a:rPr lang="en-US" b="1" baseline="0" dirty="0" smtClean="0"/>
              <a:t>USED</a:t>
            </a:r>
            <a:r>
              <a:rPr lang="en-US" baseline="0" dirty="0" smtClean="0"/>
              <a:t>:</a:t>
            </a:r>
          </a:p>
          <a:p>
            <a:r>
              <a:rPr lang="en-US" baseline="0" dirty="0" smtClean="0"/>
              <a:t>Cleanup - had </a:t>
            </a:r>
            <a:r>
              <a:rPr lang="en-US" baseline="0" dirty="0" smtClean="0"/>
              <a:t>to drop events (anything with a blank value</a:t>
            </a:r>
            <a:r>
              <a:rPr lang="en-US" baseline="0" dirty="0" smtClean="0"/>
              <a:t>), this could be added back in at a later point as needed</a:t>
            </a:r>
          </a:p>
          <a:p>
            <a:r>
              <a:rPr lang="en-US" baseline="0" dirty="0" smtClean="0"/>
              <a:t>Data Manipulation - Grouped </a:t>
            </a:r>
            <a:r>
              <a:rPr lang="en-US" baseline="0" dirty="0" smtClean="0"/>
              <a:t>into </a:t>
            </a:r>
            <a:r>
              <a:rPr lang="en-US" baseline="0" dirty="0" smtClean="0"/>
              <a:t>semesters, calculated </a:t>
            </a:r>
            <a:r>
              <a:rPr lang="en-US" baseline="0" dirty="0" err="1" smtClean="0"/>
              <a:t>avg</a:t>
            </a:r>
            <a:r>
              <a:rPr lang="en-US" baseline="0" dirty="0" smtClean="0"/>
              <a:t> hours a room was used per week per semester</a:t>
            </a: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4</a:t>
            </a:fld>
            <a:endParaRPr lang="en-US"/>
          </a:p>
        </p:txBody>
      </p:sp>
    </p:spTree>
    <p:extLst>
      <p:ext uri="{BB962C8B-B14F-4D97-AF65-F5344CB8AC3E}">
        <p14:creationId xmlns:p14="http://schemas.microsoft.com/office/powerpoint/2010/main" val="16702017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size of</a:t>
            </a:r>
            <a:r>
              <a:rPr lang="en-US" baseline="0" dirty="0" smtClean="0"/>
              <a:t> classes for majors- helps identify where particular departments might be better suited for larger facilities</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5</a:t>
            </a:fld>
            <a:endParaRPr lang="en-US"/>
          </a:p>
        </p:txBody>
      </p:sp>
    </p:spTree>
    <p:extLst>
      <p:ext uri="{BB962C8B-B14F-4D97-AF65-F5344CB8AC3E}">
        <p14:creationId xmlns:p14="http://schemas.microsoft.com/office/powerpoint/2010/main" val="1968558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Illustrates usage patterns over Fall,</a:t>
            </a:r>
            <a:r>
              <a:rPr lang="en-US" baseline="0" dirty="0" smtClean="0"/>
              <a:t> winter and spring semesters</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6</a:t>
            </a:fld>
            <a:endParaRPr lang="en-US"/>
          </a:p>
        </p:txBody>
      </p:sp>
    </p:spTree>
    <p:extLst>
      <p:ext uri="{BB962C8B-B14F-4D97-AF65-F5344CB8AC3E}">
        <p14:creationId xmlns:p14="http://schemas.microsoft.com/office/powerpoint/2010/main" val="25829828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Complexity of campus planning</a:t>
            </a:r>
            <a:r>
              <a:rPr lang="en-US" baseline="0" dirty="0" smtClean="0"/>
              <a:t> – particularly at a large campus scale.</a:t>
            </a:r>
            <a:endParaRPr lang="en-US" dirty="0" smtClean="0"/>
          </a:p>
        </p:txBody>
      </p:sp>
      <p:sp>
        <p:nvSpPr>
          <p:cNvPr id="4" name="Slide Number Placeholder 3"/>
          <p:cNvSpPr>
            <a:spLocks noGrp="1"/>
          </p:cNvSpPr>
          <p:nvPr>
            <p:ph type="sldNum" sz="quarter" idx="10"/>
          </p:nvPr>
        </p:nvSpPr>
        <p:spPr/>
        <p:txBody>
          <a:bodyPr/>
          <a:lstStyle/>
          <a:p>
            <a:fld id="{54DFA8CC-A40F-429A-927B-ABA71BAB7147}" type="slidenum">
              <a:rPr lang="en-US" smtClean="0"/>
              <a:t>7</a:t>
            </a:fld>
            <a:endParaRPr lang="en-US"/>
          </a:p>
        </p:txBody>
      </p:sp>
    </p:spTree>
    <p:extLst>
      <p:ext uri="{BB962C8B-B14F-4D97-AF65-F5344CB8AC3E}">
        <p14:creationId xmlns:p14="http://schemas.microsoft.com/office/powerpoint/2010/main" val="14960034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buildings being analyzed. The next data set is the room inventory. It is telling us about the </a:t>
            </a:r>
            <a:r>
              <a:rPr lang="en-US" b="1" dirty="0" smtClean="0"/>
              <a:t>SPACE.</a:t>
            </a:r>
            <a:endParaRPr lang="en-US" b="1" dirty="0"/>
          </a:p>
        </p:txBody>
      </p:sp>
      <p:sp>
        <p:nvSpPr>
          <p:cNvPr id="4" name="Slide Number Placeholder 3"/>
          <p:cNvSpPr>
            <a:spLocks noGrp="1"/>
          </p:cNvSpPr>
          <p:nvPr>
            <p:ph type="sldNum" sz="quarter" idx="10"/>
          </p:nvPr>
        </p:nvSpPr>
        <p:spPr/>
        <p:txBody>
          <a:bodyPr/>
          <a:lstStyle/>
          <a:p>
            <a:fld id="{54DFA8CC-A40F-429A-927B-ABA71BAB7147}" type="slidenum">
              <a:rPr lang="en-US" smtClean="0"/>
              <a:t>8</a:t>
            </a:fld>
            <a:endParaRPr lang="en-US"/>
          </a:p>
        </p:txBody>
      </p:sp>
    </p:spTree>
    <p:extLst>
      <p:ext uri="{BB962C8B-B14F-4D97-AF65-F5344CB8AC3E}">
        <p14:creationId xmlns:p14="http://schemas.microsoft.com/office/powerpoint/2010/main" val="37887026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Types</a:t>
            </a:r>
            <a:r>
              <a:rPr lang="en-US" baseline="0" dirty="0" smtClean="0"/>
              <a:t> of rooms found in each building. </a:t>
            </a:r>
            <a:endParaRPr lang="en-US" dirty="0"/>
          </a:p>
        </p:txBody>
      </p:sp>
      <p:sp>
        <p:nvSpPr>
          <p:cNvPr id="4" name="Slide Number Placeholder 3"/>
          <p:cNvSpPr>
            <a:spLocks noGrp="1"/>
          </p:cNvSpPr>
          <p:nvPr>
            <p:ph type="sldNum" sz="quarter" idx="10"/>
          </p:nvPr>
        </p:nvSpPr>
        <p:spPr/>
        <p:txBody>
          <a:bodyPr/>
          <a:lstStyle/>
          <a:p>
            <a:fld id="{54DFA8CC-A40F-429A-927B-ABA71BAB7147}" type="slidenum">
              <a:rPr lang="en-US" smtClean="0"/>
              <a:t>10</a:t>
            </a:fld>
            <a:endParaRPr lang="en-US"/>
          </a:p>
        </p:txBody>
      </p:sp>
    </p:spTree>
    <p:extLst>
      <p:ext uri="{BB962C8B-B14F-4D97-AF65-F5344CB8AC3E}">
        <p14:creationId xmlns:p14="http://schemas.microsoft.com/office/powerpoint/2010/main" val="42890454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7B7D69B-83D8-44FA-A4E5-9F7B6B568BCF}" type="datetimeFigureOut">
              <a:rPr lang="en-US" smtClean="0"/>
              <a:t>11/3/2016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814B79-EC1D-4D39-8963-F35AE619747A}" type="slidenum">
              <a:rPr lang="en-US" smtClean="0"/>
              <a:t>‹#›</a:t>
            </a:fld>
            <a:endParaRPr lang="en-US"/>
          </a:p>
        </p:txBody>
      </p:sp>
    </p:spTree>
    <p:extLst>
      <p:ext uri="{BB962C8B-B14F-4D97-AF65-F5344CB8AC3E}">
        <p14:creationId xmlns:p14="http://schemas.microsoft.com/office/powerpoint/2010/main" val="37296321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B7D69B-83D8-44FA-A4E5-9F7B6B568BCF}" type="datetimeFigureOut">
              <a:rPr lang="en-US" smtClean="0"/>
              <a:t>11/3/2016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814B79-EC1D-4D39-8963-F35AE619747A}" type="slidenum">
              <a:rPr lang="en-US" smtClean="0"/>
              <a:t>‹#›</a:t>
            </a:fld>
            <a:endParaRPr lang="en-US"/>
          </a:p>
        </p:txBody>
      </p:sp>
    </p:spTree>
    <p:extLst>
      <p:ext uri="{BB962C8B-B14F-4D97-AF65-F5344CB8AC3E}">
        <p14:creationId xmlns:p14="http://schemas.microsoft.com/office/powerpoint/2010/main" val="174082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B7D69B-83D8-44FA-A4E5-9F7B6B568BCF}" type="datetimeFigureOut">
              <a:rPr lang="en-US" smtClean="0"/>
              <a:t>11/3/2016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814B79-EC1D-4D39-8963-F35AE619747A}" type="slidenum">
              <a:rPr lang="en-US" smtClean="0"/>
              <a:t>‹#›</a:t>
            </a:fld>
            <a:endParaRPr lang="en-US"/>
          </a:p>
        </p:txBody>
      </p:sp>
    </p:spTree>
    <p:extLst>
      <p:ext uri="{BB962C8B-B14F-4D97-AF65-F5344CB8AC3E}">
        <p14:creationId xmlns:p14="http://schemas.microsoft.com/office/powerpoint/2010/main" val="1645838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B7D69B-83D8-44FA-A4E5-9F7B6B568BCF}" type="datetimeFigureOut">
              <a:rPr lang="en-US" smtClean="0"/>
              <a:t>11/3/2016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814B79-EC1D-4D39-8963-F35AE619747A}" type="slidenum">
              <a:rPr lang="en-US" smtClean="0"/>
              <a:t>‹#›</a:t>
            </a:fld>
            <a:endParaRPr lang="en-US"/>
          </a:p>
        </p:txBody>
      </p:sp>
    </p:spTree>
    <p:extLst>
      <p:ext uri="{BB962C8B-B14F-4D97-AF65-F5344CB8AC3E}">
        <p14:creationId xmlns:p14="http://schemas.microsoft.com/office/powerpoint/2010/main" val="1038742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7B7D69B-83D8-44FA-A4E5-9F7B6B568BCF}" type="datetimeFigureOut">
              <a:rPr lang="en-US" smtClean="0"/>
              <a:t>11/3/2016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814B79-EC1D-4D39-8963-F35AE619747A}" type="slidenum">
              <a:rPr lang="en-US" smtClean="0"/>
              <a:t>‹#›</a:t>
            </a:fld>
            <a:endParaRPr lang="en-US"/>
          </a:p>
        </p:txBody>
      </p:sp>
    </p:spTree>
    <p:extLst>
      <p:ext uri="{BB962C8B-B14F-4D97-AF65-F5344CB8AC3E}">
        <p14:creationId xmlns:p14="http://schemas.microsoft.com/office/powerpoint/2010/main" val="1153989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7B7D69B-83D8-44FA-A4E5-9F7B6B568BCF}" type="datetimeFigureOut">
              <a:rPr lang="en-US" smtClean="0"/>
              <a:t>11/3/2016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814B79-EC1D-4D39-8963-F35AE619747A}" type="slidenum">
              <a:rPr lang="en-US" smtClean="0"/>
              <a:t>‹#›</a:t>
            </a:fld>
            <a:endParaRPr lang="en-US"/>
          </a:p>
        </p:txBody>
      </p:sp>
    </p:spTree>
    <p:extLst>
      <p:ext uri="{BB962C8B-B14F-4D97-AF65-F5344CB8AC3E}">
        <p14:creationId xmlns:p14="http://schemas.microsoft.com/office/powerpoint/2010/main" val="2108012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7B7D69B-83D8-44FA-A4E5-9F7B6B568BCF}" type="datetimeFigureOut">
              <a:rPr lang="en-US" smtClean="0"/>
              <a:t>11/3/2016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814B79-EC1D-4D39-8963-F35AE619747A}" type="slidenum">
              <a:rPr lang="en-US" smtClean="0"/>
              <a:t>‹#›</a:t>
            </a:fld>
            <a:endParaRPr lang="en-US"/>
          </a:p>
        </p:txBody>
      </p:sp>
    </p:spTree>
    <p:extLst>
      <p:ext uri="{BB962C8B-B14F-4D97-AF65-F5344CB8AC3E}">
        <p14:creationId xmlns:p14="http://schemas.microsoft.com/office/powerpoint/2010/main" val="3140207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7B7D69B-83D8-44FA-A4E5-9F7B6B568BCF}" type="datetimeFigureOut">
              <a:rPr lang="en-US" smtClean="0"/>
              <a:t>11/3/2016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814B79-EC1D-4D39-8963-F35AE619747A}" type="slidenum">
              <a:rPr lang="en-US" smtClean="0"/>
              <a:t>‹#›</a:t>
            </a:fld>
            <a:endParaRPr lang="en-US"/>
          </a:p>
        </p:txBody>
      </p:sp>
    </p:spTree>
    <p:extLst>
      <p:ext uri="{BB962C8B-B14F-4D97-AF65-F5344CB8AC3E}">
        <p14:creationId xmlns:p14="http://schemas.microsoft.com/office/powerpoint/2010/main" val="18320169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B7D69B-83D8-44FA-A4E5-9F7B6B568BCF}" type="datetimeFigureOut">
              <a:rPr lang="en-US" smtClean="0"/>
              <a:t>11/3/2016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814B79-EC1D-4D39-8963-F35AE619747A}" type="slidenum">
              <a:rPr lang="en-US" smtClean="0"/>
              <a:t>‹#›</a:t>
            </a:fld>
            <a:endParaRPr lang="en-US"/>
          </a:p>
        </p:txBody>
      </p:sp>
    </p:spTree>
    <p:extLst>
      <p:ext uri="{BB962C8B-B14F-4D97-AF65-F5344CB8AC3E}">
        <p14:creationId xmlns:p14="http://schemas.microsoft.com/office/powerpoint/2010/main" val="1231872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7B7D69B-83D8-44FA-A4E5-9F7B6B568BCF}" type="datetimeFigureOut">
              <a:rPr lang="en-US" smtClean="0"/>
              <a:t>11/3/2016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814B79-EC1D-4D39-8963-F35AE619747A}" type="slidenum">
              <a:rPr lang="en-US" smtClean="0"/>
              <a:t>‹#›</a:t>
            </a:fld>
            <a:endParaRPr lang="en-US"/>
          </a:p>
        </p:txBody>
      </p:sp>
    </p:spTree>
    <p:extLst>
      <p:ext uri="{BB962C8B-B14F-4D97-AF65-F5344CB8AC3E}">
        <p14:creationId xmlns:p14="http://schemas.microsoft.com/office/powerpoint/2010/main" val="27157010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7B7D69B-83D8-44FA-A4E5-9F7B6B568BCF}" type="datetimeFigureOut">
              <a:rPr lang="en-US" smtClean="0"/>
              <a:t>11/3/2016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814B79-EC1D-4D39-8963-F35AE619747A}" type="slidenum">
              <a:rPr lang="en-US" smtClean="0"/>
              <a:t>‹#›</a:t>
            </a:fld>
            <a:endParaRPr lang="en-US"/>
          </a:p>
        </p:txBody>
      </p:sp>
    </p:spTree>
    <p:extLst>
      <p:ext uri="{BB962C8B-B14F-4D97-AF65-F5344CB8AC3E}">
        <p14:creationId xmlns:p14="http://schemas.microsoft.com/office/powerpoint/2010/main" val="385079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B7D69B-83D8-44FA-A4E5-9F7B6B568BCF}" type="datetimeFigureOut">
              <a:rPr lang="en-US" smtClean="0"/>
              <a:t>11/3/2016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814B79-EC1D-4D39-8963-F35AE619747A}" type="slidenum">
              <a:rPr lang="en-US" smtClean="0"/>
              <a:t>‹#›</a:t>
            </a:fld>
            <a:endParaRPr lang="en-US"/>
          </a:p>
        </p:txBody>
      </p:sp>
    </p:spTree>
    <p:extLst>
      <p:ext uri="{BB962C8B-B14F-4D97-AF65-F5344CB8AC3E}">
        <p14:creationId xmlns:p14="http://schemas.microsoft.com/office/powerpoint/2010/main" val="382170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2.wmf"/><Relationship Id="rId13" Type="http://schemas.openxmlformats.org/officeDocument/2006/relationships/oleObject" Target="../embeddings/oleObject10.bin"/><Relationship Id="rId3" Type="http://schemas.openxmlformats.org/officeDocument/2006/relationships/notesSlide" Target="../notesSlides/notesSlide9.xml"/><Relationship Id="rId7" Type="http://schemas.openxmlformats.org/officeDocument/2006/relationships/oleObject" Target="../embeddings/oleObject7.bin"/><Relationship Id="rId12" Type="http://schemas.openxmlformats.org/officeDocument/2006/relationships/image" Target="../media/image10.wmf"/><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13.wmf"/><Relationship Id="rId11" Type="http://schemas.openxmlformats.org/officeDocument/2006/relationships/oleObject" Target="../embeddings/oleObject9.bin"/><Relationship Id="rId5" Type="http://schemas.openxmlformats.org/officeDocument/2006/relationships/oleObject" Target="../embeddings/oleObject6.bin"/><Relationship Id="rId10" Type="http://schemas.openxmlformats.org/officeDocument/2006/relationships/image" Target="../media/image11.wmf"/><Relationship Id="rId4" Type="http://schemas.openxmlformats.org/officeDocument/2006/relationships/image" Target="../media/image14.jpg"/><Relationship Id="rId9" Type="http://schemas.openxmlformats.org/officeDocument/2006/relationships/oleObject" Target="../embeddings/oleObject8.bin"/><Relationship Id="rId14" Type="http://schemas.openxmlformats.org/officeDocument/2006/relationships/image" Target="../media/image9.wmf"/></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5.jpe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oleObject" Target="../embeddings/oleObject3.bin"/><Relationship Id="rId13" Type="http://schemas.openxmlformats.org/officeDocument/2006/relationships/image" Target="../media/image13.wmf"/><Relationship Id="rId3" Type="http://schemas.openxmlformats.org/officeDocument/2006/relationships/image" Target="../media/image8.jpeg"/><Relationship Id="rId7" Type="http://schemas.openxmlformats.org/officeDocument/2006/relationships/image" Target="../media/image10.wmf"/><Relationship Id="rId12" Type="http://schemas.openxmlformats.org/officeDocument/2006/relationships/oleObject" Target="../embeddings/oleObject5.bin"/><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image" Target="../media/image12.wmf"/><Relationship Id="rId5" Type="http://schemas.openxmlformats.org/officeDocument/2006/relationships/image" Target="../media/image9.wmf"/><Relationship Id="rId10" Type="http://schemas.openxmlformats.org/officeDocument/2006/relationships/oleObject" Target="../embeddings/oleObject4.bin"/><Relationship Id="rId4" Type="http://schemas.openxmlformats.org/officeDocument/2006/relationships/oleObject" Target="../embeddings/oleObject1.bin"/><Relationship Id="rId9" Type="http://schemas.openxmlformats.org/officeDocument/2006/relationships/image" Target="../media/image11.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581"/>
            <a:ext cx="12192000" cy="6966857"/>
          </a:xfrm>
          <a:prstGeom prst="rect">
            <a:avLst/>
          </a:prstGeom>
        </p:spPr>
      </p:pic>
      <p:sp>
        <p:nvSpPr>
          <p:cNvPr id="2" name="Title 1"/>
          <p:cNvSpPr>
            <a:spLocks noGrp="1"/>
          </p:cNvSpPr>
          <p:nvPr>
            <p:ph type="ctrTitle"/>
          </p:nvPr>
        </p:nvSpPr>
        <p:spPr>
          <a:xfrm>
            <a:off x="8134265" y="3853314"/>
            <a:ext cx="8134263" cy="1135914"/>
          </a:xfrm>
        </p:spPr>
        <p:txBody>
          <a:bodyPr>
            <a:normAutofit/>
          </a:bodyPr>
          <a:lstStyle/>
          <a:p>
            <a:pPr algn="l"/>
            <a:r>
              <a:rPr lang="en-US" sz="2800" b="1" dirty="0" smtClean="0">
                <a:latin typeface="Euphemia" panose="020B0503040102020104" pitchFamily="34" charset="0"/>
              </a:rPr>
              <a:t>Between Space &amp; Use</a:t>
            </a:r>
            <a:endParaRPr lang="en-US" sz="2800" b="1" dirty="0">
              <a:latin typeface="Euphemia" panose="020B0503040102020104" pitchFamily="34" charset="0"/>
            </a:endParaRPr>
          </a:p>
        </p:txBody>
      </p:sp>
      <p:sp>
        <p:nvSpPr>
          <p:cNvPr id="6" name="Title 1"/>
          <p:cNvSpPr txBox="1">
            <a:spLocks/>
          </p:cNvSpPr>
          <p:nvPr/>
        </p:nvSpPr>
        <p:spPr>
          <a:xfrm>
            <a:off x="8124868" y="4631743"/>
            <a:ext cx="5820313" cy="976478"/>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1800" dirty="0">
              <a:latin typeface="+mn-lt"/>
            </a:endParaRPr>
          </a:p>
        </p:txBody>
      </p:sp>
      <p:sp>
        <p:nvSpPr>
          <p:cNvPr id="5" name="Rectangle 4"/>
          <p:cNvSpPr/>
          <p:nvPr/>
        </p:nvSpPr>
        <p:spPr>
          <a:xfrm>
            <a:off x="8188485" y="4961890"/>
            <a:ext cx="1489703" cy="646331"/>
          </a:xfrm>
          <a:prstGeom prst="rect">
            <a:avLst/>
          </a:prstGeom>
        </p:spPr>
        <p:txBody>
          <a:bodyPr wrap="none">
            <a:spAutoFit/>
          </a:bodyPr>
          <a:lstStyle/>
          <a:p>
            <a:r>
              <a:rPr lang="en-US" dirty="0" smtClean="0"/>
              <a:t>Karen Zellner</a:t>
            </a:r>
          </a:p>
          <a:p>
            <a:r>
              <a:rPr lang="en-US" dirty="0" smtClean="0"/>
              <a:t>DAT-NYC-41</a:t>
            </a:r>
            <a:endParaRPr lang="en-US" dirty="0"/>
          </a:p>
        </p:txBody>
      </p:sp>
    </p:spTree>
    <p:extLst>
      <p:ext uri="{BB962C8B-B14F-4D97-AF65-F5344CB8AC3E}">
        <p14:creationId xmlns:p14="http://schemas.microsoft.com/office/powerpoint/2010/main" val="10120127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573" y="607174"/>
            <a:ext cx="11946165" cy="5004599"/>
          </a:xfrm>
          <a:prstGeom prst="rect">
            <a:avLst/>
          </a:prstGeom>
        </p:spPr>
      </p:pic>
      <p:grpSp>
        <p:nvGrpSpPr>
          <p:cNvPr id="9" name="Group 8"/>
          <p:cNvGrpSpPr/>
          <p:nvPr/>
        </p:nvGrpSpPr>
        <p:grpSpPr>
          <a:xfrm>
            <a:off x="10676991" y="5653391"/>
            <a:ext cx="1193800" cy="1155936"/>
            <a:chOff x="10294219" y="5576687"/>
            <a:chExt cx="1193800" cy="1155936"/>
          </a:xfrm>
        </p:grpSpPr>
        <p:sp>
          <p:nvSpPr>
            <p:cNvPr id="3" name="Rectangle 2"/>
            <p:cNvSpPr/>
            <p:nvPr/>
          </p:nvSpPr>
          <p:spPr>
            <a:xfrm>
              <a:off x="10637323" y="6363291"/>
              <a:ext cx="362600" cy="369332"/>
            </a:xfrm>
            <a:prstGeom prst="rect">
              <a:avLst/>
            </a:prstGeom>
          </p:spPr>
          <p:txBody>
            <a:bodyPr wrap="none">
              <a:spAutoFit/>
            </a:bodyPr>
            <a:lstStyle/>
            <a:p>
              <a:r>
                <a:rPr lang="en-US" b="1" dirty="0" smtClean="0"/>
                <a:t>C</a:t>
              </a:r>
              <a:endParaRPr lang="en-US" b="1" dirty="0"/>
            </a:p>
          </p:txBody>
        </p:sp>
        <p:graphicFrame>
          <p:nvGraphicFramePr>
            <p:cNvPr id="14" name="Object 13"/>
            <p:cNvGraphicFramePr>
              <a:graphicFrameLocks noChangeAspect="1"/>
            </p:cNvGraphicFramePr>
            <p:nvPr>
              <p:extLst>
                <p:ext uri="{D42A27DB-BD31-4B8C-83A1-F6EECF244321}">
                  <p14:modId xmlns:p14="http://schemas.microsoft.com/office/powerpoint/2010/main" val="2985261321"/>
                </p:ext>
              </p:extLst>
            </p:nvPr>
          </p:nvGraphicFramePr>
          <p:xfrm>
            <a:off x="10294219" y="5576687"/>
            <a:ext cx="1193800" cy="787400"/>
          </p:xfrm>
          <a:graphic>
            <a:graphicData uri="http://schemas.openxmlformats.org/presentationml/2006/ole">
              <mc:AlternateContent xmlns:mc="http://schemas.openxmlformats.org/markup-compatibility/2006">
                <mc:Choice xmlns:v="urn:schemas-microsoft-com:vml" Requires="v">
                  <p:oleObj spid="_x0000_s6266" name="Image" r:id="rId5" imgW="1193400" imgH="786960" progId="Photoshop.Image.16">
                    <p:embed/>
                  </p:oleObj>
                </mc:Choice>
                <mc:Fallback>
                  <p:oleObj name="Image" r:id="rId5" imgW="1193400" imgH="786960" progId="Photoshop.Image.16">
                    <p:embed/>
                    <p:pic>
                      <p:nvPicPr>
                        <p:cNvPr id="0" name=""/>
                        <p:cNvPicPr/>
                        <p:nvPr/>
                      </p:nvPicPr>
                      <p:blipFill>
                        <a:blip r:embed="rId6"/>
                        <a:stretch>
                          <a:fillRect/>
                        </a:stretch>
                      </p:blipFill>
                      <p:spPr>
                        <a:xfrm>
                          <a:off x="10294219" y="5576687"/>
                          <a:ext cx="1193800" cy="787400"/>
                        </a:xfrm>
                        <a:prstGeom prst="rect">
                          <a:avLst/>
                        </a:prstGeom>
                      </p:spPr>
                    </p:pic>
                  </p:oleObj>
                </mc:Fallback>
              </mc:AlternateContent>
            </a:graphicData>
          </a:graphic>
        </p:graphicFrame>
      </p:grpSp>
      <p:grpSp>
        <p:nvGrpSpPr>
          <p:cNvPr id="8" name="Group 7"/>
          <p:cNvGrpSpPr/>
          <p:nvPr/>
        </p:nvGrpSpPr>
        <p:grpSpPr>
          <a:xfrm>
            <a:off x="3494474" y="5304892"/>
            <a:ext cx="1104900" cy="1504435"/>
            <a:chOff x="9289218" y="3997446"/>
            <a:chExt cx="1104900" cy="1504435"/>
          </a:xfrm>
        </p:grpSpPr>
        <p:graphicFrame>
          <p:nvGraphicFramePr>
            <p:cNvPr id="13" name="Object 12"/>
            <p:cNvGraphicFramePr>
              <a:graphicFrameLocks noChangeAspect="1"/>
            </p:cNvGraphicFramePr>
            <p:nvPr>
              <p:extLst>
                <p:ext uri="{D42A27DB-BD31-4B8C-83A1-F6EECF244321}">
                  <p14:modId xmlns:p14="http://schemas.microsoft.com/office/powerpoint/2010/main" val="2515052312"/>
                </p:ext>
              </p:extLst>
            </p:nvPr>
          </p:nvGraphicFramePr>
          <p:xfrm>
            <a:off x="9289218" y="3997446"/>
            <a:ext cx="1104900" cy="1117600"/>
          </p:xfrm>
          <a:graphic>
            <a:graphicData uri="http://schemas.openxmlformats.org/presentationml/2006/ole">
              <mc:AlternateContent xmlns:mc="http://schemas.openxmlformats.org/markup-compatibility/2006">
                <mc:Choice xmlns:v="urn:schemas-microsoft-com:vml" Requires="v">
                  <p:oleObj spid="_x0000_s6267" name="Image" r:id="rId7" imgW="1104480" imgH="1117440" progId="Photoshop.Image.16">
                    <p:embed/>
                  </p:oleObj>
                </mc:Choice>
                <mc:Fallback>
                  <p:oleObj name="Image" r:id="rId7" imgW="1104480" imgH="1117440" progId="Photoshop.Image.16">
                    <p:embed/>
                    <p:pic>
                      <p:nvPicPr>
                        <p:cNvPr id="0" name=""/>
                        <p:cNvPicPr/>
                        <p:nvPr/>
                      </p:nvPicPr>
                      <p:blipFill>
                        <a:blip r:embed="rId8"/>
                        <a:stretch>
                          <a:fillRect/>
                        </a:stretch>
                      </p:blipFill>
                      <p:spPr>
                        <a:xfrm>
                          <a:off x="9289218" y="3997446"/>
                          <a:ext cx="1104900" cy="1117600"/>
                        </a:xfrm>
                        <a:prstGeom prst="rect">
                          <a:avLst/>
                        </a:prstGeom>
                      </p:spPr>
                    </p:pic>
                  </p:oleObj>
                </mc:Fallback>
              </mc:AlternateContent>
            </a:graphicData>
          </a:graphic>
        </p:graphicFrame>
        <p:sp>
          <p:nvSpPr>
            <p:cNvPr id="16" name="Rectangle 15"/>
            <p:cNvSpPr/>
            <p:nvPr/>
          </p:nvSpPr>
          <p:spPr>
            <a:xfrm>
              <a:off x="9659493" y="5132549"/>
              <a:ext cx="351378" cy="369332"/>
            </a:xfrm>
            <a:prstGeom prst="rect">
              <a:avLst/>
            </a:prstGeom>
          </p:spPr>
          <p:txBody>
            <a:bodyPr wrap="none">
              <a:spAutoFit/>
            </a:bodyPr>
            <a:lstStyle/>
            <a:p>
              <a:r>
                <a:rPr lang="en-US" b="1" dirty="0" smtClean="0"/>
                <a:t>K</a:t>
              </a:r>
              <a:endParaRPr lang="en-US" b="1" dirty="0"/>
            </a:p>
          </p:txBody>
        </p:sp>
      </p:grpSp>
      <p:grpSp>
        <p:nvGrpSpPr>
          <p:cNvPr id="7" name="Group 6"/>
          <p:cNvGrpSpPr/>
          <p:nvPr/>
        </p:nvGrpSpPr>
        <p:grpSpPr>
          <a:xfrm>
            <a:off x="7919995" y="5653391"/>
            <a:ext cx="1206500" cy="1120930"/>
            <a:chOff x="10388075" y="2818218"/>
            <a:chExt cx="1206500" cy="1120930"/>
          </a:xfrm>
        </p:grpSpPr>
        <p:graphicFrame>
          <p:nvGraphicFramePr>
            <p:cNvPr id="12" name="Object 11"/>
            <p:cNvGraphicFramePr>
              <a:graphicFrameLocks noChangeAspect="1"/>
            </p:cNvGraphicFramePr>
            <p:nvPr>
              <p:extLst>
                <p:ext uri="{D42A27DB-BD31-4B8C-83A1-F6EECF244321}">
                  <p14:modId xmlns:p14="http://schemas.microsoft.com/office/powerpoint/2010/main" val="4038416637"/>
                </p:ext>
              </p:extLst>
            </p:nvPr>
          </p:nvGraphicFramePr>
          <p:xfrm>
            <a:off x="10388075" y="2818218"/>
            <a:ext cx="1206500" cy="774700"/>
          </p:xfrm>
          <a:graphic>
            <a:graphicData uri="http://schemas.openxmlformats.org/presentationml/2006/ole">
              <mc:AlternateContent xmlns:mc="http://schemas.openxmlformats.org/markup-compatibility/2006">
                <mc:Choice xmlns:v="urn:schemas-microsoft-com:vml" Requires="v">
                  <p:oleObj spid="_x0000_s6268" name="Image" r:id="rId9" imgW="1206000" imgH="774360" progId="Photoshop.Image.16">
                    <p:embed/>
                  </p:oleObj>
                </mc:Choice>
                <mc:Fallback>
                  <p:oleObj name="Image" r:id="rId9" imgW="1206000" imgH="774360" progId="Photoshop.Image.16">
                    <p:embed/>
                    <p:pic>
                      <p:nvPicPr>
                        <p:cNvPr id="0" name=""/>
                        <p:cNvPicPr/>
                        <p:nvPr/>
                      </p:nvPicPr>
                      <p:blipFill>
                        <a:blip r:embed="rId10"/>
                        <a:stretch>
                          <a:fillRect/>
                        </a:stretch>
                      </p:blipFill>
                      <p:spPr>
                        <a:xfrm>
                          <a:off x="10388075" y="2818218"/>
                          <a:ext cx="1206500" cy="774700"/>
                        </a:xfrm>
                        <a:prstGeom prst="rect">
                          <a:avLst/>
                        </a:prstGeom>
                      </p:spPr>
                    </p:pic>
                  </p:oleObj>
                </mc:Fallback>
              </mc:AlternateContent>
            </a:graphicData>
          </a:graphic>
        </p:graphicFrame>
        <p:sp>
          <p:nvSpPr>
            <p:cNvPr id="17" name="Rectangle 16"/>
            <p:cNvSpPr/>
            <p:nvPr/>
          </p:nvSpPr>
          <p:spPr>
            <a:xfrm>
              <a:off x="10880609" y="3569816"/>
              <a:ext cx="261610" cy="369332"/>
            </a:xfrm>
            <a:prstGeom prst="rect">
              <a:avLst/>
            </a:prstGeom>
          </p:spPr>
          <p:txBody>
            <a:bodyPr wrap="none">
              <a:spAutoFit/>
            </a:bodyPr>
            <a:lstStyle/>
            <a:p>
              <a:r>
                <a:rPr lang="en-US" b="1" dirty="0" smtClean="0"/>
                <a:t>J</a:t>
              </a:r>
              <a:endParaRPr lang="en-US" b="1" dirty="0"/>
            </a:p>
          </p:txBody>
        </p:sp>
      </p:grpSp>
      <p:grpSp>
        <p:nvGrpSpPr>
          <p:cNvPr id="6" name="Group 5"/>
          <p:cNvGrpSpPr/>
          <p:nvPr/>
        </p:nvGrpSpPr>
        <p:grpSpPr>
          <a:xfrm>
            <a:off x="1002421" y="5677995"/>
            <a:ext cx="1104900" cy="1119781"/>
            <a:chOff x="1002421" y="5677995"/>
            <a:chExt cx="1104900" cy="1119781"/>
          </a:xfrm>
        </p:grpSpPr>
        <p:graphicFrame>
          <p:nvGraphicFramePr>
            <p:cNvPr id="11" name="Object 10"/>
            <p:cNvGraphicFramePr>
              <a:graphicFrameLocks noChangeAspect="1"/>
            </p:cNvGraphicFramePr>
            <p:nvPr>
              <p:extLst>
                <p:ext uri="{D42A27DB-BD31-4B8C-83A1-F6EECF244321}">
                  <p14:modId xmlns:p14="http://schemas.microsoft.com/office/powerpoint/2010/main" val="3418237148"/>
                </p:ext>
              </p:extLst>
            </p:nvPr>
          </p:nvGraphicFramePr>
          <p:xfrm>
            <a:off x="1002421" y="5677995"/>
            <a:ext cx="1104900" cy="762000"/>
          </p:xfrm>
          <a:graphic>
            <a:graphicData uri="http://schemas.openxmlformats.org/presentationml/2006/ole">
              <mc:AlternateContent xmlns:mc="http://schemas.openxmlformats.org/markup-compatibility/2006">
                <mc:Choice xmlns:v="urn:schemas-microsoft-com:vml" Requires="v">
                  <p:oleObj spid="_x0000_s6269" name="Image" r:id="rId11" imgW="1104480" imgH="761760" progId="Photoshop.Image.16">
                    <p:embed/>
                  </p:oleObj>
                </mc:Choice>
                <mc:Fallback>
                  <p:oleObj name="Image" r:id="rId11" imgW="1104480" imgH="761760" progId="Photoshop.Image.16">
                    <p:embed/>
                    <p:pic>
                      <p:nvPicPr>
                        <p:cNvPr id="0" name=""/>
                        <p:cNvPicPr/>
                        <p:nvPr/>
                      </p:nvPicPr>
                      <p:blipFill>
                        <a:blip r:embed="rId12"/>
                        <a:stretch>
                          <a:fillRect/>
                        </a:stretch>
                      </p:blipFill>
                      <p:spPr>
                        <a:xfrm>
                          <a:off x="1002421" y="5677995"/>
                          <a:ext cx="1104900" cy="762000"/>
                        </a:xfrm>
                        <a:prstGeom prst="rect">
                          <a:avLst/>
                        </a:prstGeom>
                      </p:spPr>
                    </p:pic>
                  </p:oleObj>
                </mc:Fallback>
              </mc:AlternateContent>
            </a:graphicData>
          </a:graphic>
        </p:graphicFrame>
        <p:sp>
          <p:nvSpPr>
            <p:cNvPr id="18" name="Rectangle 17"/>
            <p:cNvSpPr/>
            <p:nvPr/>
          </p:nvSpPr>
          <p:spPr>
            <a:xfrm>
              <a:off x="1102600" y="6428444"/>
              <a:ext cx="704039" cy="369332"/>
            </a:xfrm>
            <a:prstGeom prst="rect">
              <a:avLst/>
            </a:prstGeom>
          </p:spPr>
          <p:txBody>
            <a:bodyPr wrap="none">
              <a:spAutoFit/>
            </a:bodyPr>
            <a:lstStyle/>
            <a:p>
              <a:r>
                <a:rPr lang="en-US" b="1" dirty="0" smtClean="0"/>
                <a:t>HGS</a:t>
              </a:r>
              <a:endParaRPr lang="en-US" b="1" dirty="0"/>
            </a:p>
          </p:txBody>
        </p:sp>
      </p:grpSp>
      <p:grpSp>
        <p:nvGrpSpPr>
          <p:cNvPr id="5" name="Group 4"/>
          <p:cNvGrpSpPr/>
          <p:nvPr/>
        </p:nvGrpSpPr>
        <p:grpSpPr>
          <a:xfrm>
            <a:off x="5644636" y="5598437"/>
            <a:ext cx="1219200" cy="1175884"/>
            <a:chOff x="10315204" y="186081"/>
            <a:chExt cx="1219200" cy="1175884"/>
          </a:xfrm>
        </p:grpSpPr>
        <p:graphicFrame>
          <p:nvGraphicFramePr>
            <p:cNvPr id="2" name="Object 1"/>
            <p:cNvGraphicFramePr>
              <a:graphicFrameLocks noChangeAspect="1"/>
            </p:cNvGraphicFramePr>
            <p:nvPr>
              <p:extLst>
                <p:ext uri="{D42A27DB-BD31-4B8C-83A1-F6EECF244321}">
                  <p14:modId xmlns:p14="http://schemas.microsoft.com/office/powerpoint/2010/main" val="2688423436"/>
                </p:ext>
              </p:extLst>
            </p:nvPr>
          </p:nvGraphicFramePr>
          <p:xfrm>
            <a:off x="10315204" y="186081"/>
            <a:ext cx="1219200" cy="825500"/>
          </p:xfrm>
          <a:graphic>
            <a:graphicData uri="http://schemas.openxmlformats.org/presentationml/2006/ole">
              <mc:AlternateContent xmlns:mc="http://schemas.openxmlformats.org/markup-compatibility/2006">
                <mc:Choice xmlns:v="urn:schemas-microsoft-com:vml" Requires="v">
                  <p:oleObj spid="_x0000_s6270" name="Image" r:id="rId13" imgW="1218960" imgH="825120" progId="Photoshop.Image.16">
                    <p:embed/>
                  </p:oleObj>
                </mc:Choice>
                <mc:Fallback>
                  <p:oleObj name="Image" r:id="rId13" imgW="1218960" imgH="825120" progId="Photoshop.Image.16">
                    <p:embed/>
                    <p:pic>
                      <p:nvPicPr>
                        <p:cNvPr id="0" name=""/>
                        <p:cNvPicPr/>
                        <p:nvPr/>
                      </p:nvPicPr>
                      <p:blipFill>
                        <a:blip r:embed="rId14"/>
                        <a:stretch>
                          <a:fillRect/>
                        </a:stretch>
                      </p:blipFill>
                      <p:spPr>
                        <a:xfrm>
                          <a:off x="10315204" y="186081"/>
                          <a:ext cx="1219200" cy="825500"/>
                        </a:xfrm>
                        <a:prstGeom prst="rect">
                          <a:avLst/>
                        </a:prstGeom>
                      </p:spPr>
                    </p:pic>
                  </p:oleObj>
                </mc:Fallback>
              </mc:AlternateContent>
            </a:graphicData>
          </a:graphic>
        </p:graphicFrame>
        <p:sp>
          <p:nvSpPr>
            <p:cNvPr id="19" name="Rectangle 18"/>
            <p:cNvSpPr/>
            <p:nvPr/>
          </p:nvSpPr>
          <p:spPr>
            <a:xfrm>
              <a:off x="10558190" y="992633"/>
              <a:ext cx="846707" cy="369332"/>
            </a:xfrm>
            <a:prstGeom prst="rect">
              <a:avLst/>
            </a:prstGeom>
          </p:spPr>
          <p:txBody>
            <a:bodyPr wrap="none">
              <a:spAutoFit/>
            </a:bodyPr>
            <a:lstStyle/>
            <a:p>
              <a:r>
                <a:rPr lang="en-US" b="1" dirty="0" smtClean="0"/>
                <a:t>KPTC</a:t>
              </a:r>
              <a:endParaRPr lang="en-US" b="1" dirty="0"/>
            </a:p>
          </p:txBody>
        </p:sp>
      </p:grpSp>
      <p:sp>
        <p:nvSpPr>
          <p:cNvPr id="46" name="Rectangle 45"/>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47" name="TextBox 46"/>
          <p:cNvSpPr txBox="1"/>
          <p:nvPr/>
        </p:nvSpPr>
        <p:spPr>
          <a:xfrm>
            <a:off x="0" y="320462"/>
            <a:ext cx="1526700" cy="338554"/>
          </a:xfrm>
          <a:prstGeom prst="rect">
            <a:avLst/>
          </a:prstGeom>
          <a:noFill/>
        </p:spPr>
        <p:txBody>
          <a:bodyPr wrap="none" rtlCol="0">
            <a:spAutoFit/>
          </a:bodyPr>
          <a:lstStyle/>
          <a:p>
            <a:r>
              <a:rPr lang="en-US" sz="1600" b="1" dirty="0" smtClean="0">
                <a:solidFill>
                  <a:schemeClr val="bg1"/>
                </a:solidFill>
              </a:rPr>
              <a:t>DATA: SPACE</a:t>
            </a:r>
            <a:endParaRPr lang="en-US" sz="1600" b="1" dirty="0">
              <a:solidFill>
                <a:schemeClr val="bg1"/>
              </a:solidFill>
            </a:endParaRPr>
          </a:p>
        </p:txBody>
      </p:sp>
    </p:spTree>
    <p:extLst>
      <p:ext uri="{BB962C8B-B14F-4D97-AF65-F5344CB8AC3E}">
        <p14:creationId xmlns:p14="http://schemas.microsoft.com/office/powerpoint/2010/main" val="30355622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 y="0"/>
            <a:ext cx="5299364" cy="6858000"/>
          </a:xfrm>
          <a:prstGeom prst="rect">
            <a:avLst/>
          </a:prstGeom>
        </p:spPr>
      </p:pic>
      <p:sp>
        <p:nvSpPr>
          <p:cNvPr id="6" name="Freeform 5"/>
          <p:cNvSpPr/>
          <p:nvPr/>
        </p:nvSpPr>
        <p:spPr>
          <a:xfrm>
            <a:off x="1114423" y="1504950"/>
            <a:ext cx="1504950" cy="1562100"/>
          </a:xfrm>
          <a:custGeom>
            <a:avLst/>
            <a:gdLst>
              <a:gd name="connsiteX0" fmla="*/ 152400 w 1504950"/>
              <a:gd name="connsiteY0" fmla="*/ 152400 h 1562100"/>
              <a:gd name="connsiteX1" fmla="*/ 990600 w 1504950"/>
              <a:gd name="connsiteY1" fmla="*/ 0 h 1562100"/>
              <a:gd name="connsiteX2" fmla="*/ 1276350 w 1504950"/>
              <a:gd name="connsiteY2" fmla="*/ 390525 h 1562100"/>
              <a:gd name="connsiteX3" fmla="*/ 1504950 w 1504950"/>
              <a:gd name="connsiteY3" fmla="*/ 1009650 h 1562100"/>
              <a:gd name="connsiteX4" fmla="*/ 1504950 w 1504950"/>
              <a:gd name="connsiteY4" fmla="*/ 1323975 h 1562100"/>
              <a:gd name="connsiteX5" fmla="*/ 781050 w 1504950"/>
              <a:gd name="connsiteY5" fmla="*/ 1552575 h 1562100"/>
              <a:gd name="connsiteX6" fmla="*/ 0 w 1504950"/>
              <a:gd name="connsiteY6" fmla="*/ 1562100 h 1562100"/>
              <a:gd name="connsiteX7" fmla="*/ 0 w 1504950"/>
              <a:gd name="connsiteY7" fmla="*/ 485775 h 1562100"/>
              <a:gd name="connsiteX8" fmla="*/ 152400 w 1504950"/>
              <a:gd name="connsiteY8" fmla="*/ 152400 h 1562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4950" h="1562100">
                <a:moveTo>
                  <a:pt x="152400" y="152400"/>
                </a:moveTo>
                <a:lnTo>
                  <a:pt x="990600" y="0"/>
                </a:lnTo>
                <a:lnTo>
                  <a:pt x="1276350" y="390525"/>
                </a:lnTo>
                <a:lnTo>
                  <a:pt x="1504950" y="1009650"/>
                </a:lnTo>
                <a:lnTo>
                  <a:pt x="1504950" y="1323975"/>
                </a:lnTo>
                <a:lnTo>
                  <a:pt x="781050" y="1552575"/>
                </a:lnTo>
                <a:lnTo>
                  <a:pt x="0" y="1562100"/>
                </a:lnTo>
                <a:lnTo>
                  <a:pt x="0" y="485775"/>
                </a:lnTo>
                <a:lnTo>
                  <a:pt x="152400" y="152400"/>
                </a:lnTo>
                <a:close/>
              </a:path>
            </a:pathLst>
          </a:custGeom>
          <a:solidFill>
            <a:srgbClr val="FFEC7D">
              <a:alpha val="23000"/>
            </a:srgbClr>
          </a:solidFill>
          <a:ln w="63500">
            <a:solidFill>
              <a:srgbClr val="FFD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33" name="TextBox 32"/>
          <p:cNvSpPr txBox="1"/>
          <p:nvPr/>
        </p:nvSpPr>
        <p:spPr>
          <a:xfrm>
            <a:off x="0" y="320462"/>
            <a:ext cx="1526700" cy="338554"/>
          </a:xfrm>
          <a:prstGeom prst="rect">
            <a:avLst/>
          </a:prstGeom>
          <a:noFill/>
        </p:spPr>
        <p:txBody>
          <a:bodyPr wrap="none" rtlCol="0">
            <a:spAutoFit/>
          </a:bodyPr>
          <a:lstStyle/>
          <a:p>
            <a:r>
              <a:rPr lang="en-US" sz="1600" b="1" dirty="0" smtClean="0">
                <a:solidFill>
                  <a:schemeClr val="bg1"/>
                </a:solidFill>
              </a:rPr>
              <a:t>DATA: SPACE</a:t>
            </a:r>
            <a:endParaRPr lang="en-US" sz="1600" b="1" dirty="0">
              <a:solidFill>
                <a:schemeClr val="bg1"/>
              </a:solidFill>
            </a:endParaRPr>
          </a:p>
        </p:txBody>
      </p:sp>
      <p:sp>
        <p:nvSpPr>
          <p:cNvPr id="35" name="Rectangle 34"/>
          <p:cNvSpPr/>
          <p:nvPr/>
        </p:nvSpPr>
        <p:spPr>
          <a:xfrm>
            <a:off x="4918362" y="2024142"/>
            <a:ext cx="7120101" cy="461665"/>
          </a:xfrm>
          <a:prstGeom prst="rect">
            <a:avLst/>
          </a:prstGeom>
        </p:spPr>
        <p:txBody>
          <a:bodyPr wrap="square">
            <a:spAutoFit/>
          </a:bodyPr>
          <a:lstStyle/>
          <a:p>
            <a:r>
              <a:rPr lang="en-US" sz="2400" b="1" dirty="0" smtClean="0"/>
              <a:t> KPTC      |      KPTC115	  |    </a:t>
            </a:r>
            <a:r>
              <a:rPr lang="en-US" sz="2400" b="1" dirty="0" err="1" smtClean="0"/>
              <a:t>LectureXL</a:t>
            </a:r>
            <a:endParaRPr lang="en-US" sz="2400" b="1" dirty="0"/>
          </a:p>
        </p:txBody>
      </p:sp>
      <p:cxnSp>
        <p:nvCxnSpPr>
          <p:cNvPr id="37" name="Straight Arrow Connector 36"/>
          <p:cNvCxnSpPr/>
          <p:nvPr/>
        </p:nvCxnSpPr>
        <p:spPr>
          <a:xfrm flipH="1">
            <a:off x="2272779" y="2493578"/>
            <a:ext cx="9109454" cy="37798"/>
          </a:xfrm>
          <a:prstGeom prst="straightConnector1">
            <a:avLst/>
          </a:prstGeom>
          <a:ln w="38100">
            <a:solidFill>
              <a:schemeClr val="tx1"/>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53488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 y="0"/>
            <a:ext cx="5299364" cy="6858000"/>
          </a:xfrm>
          <a:prstGeom prst="rect">
            <a:avLst/>
          </a:prstGeom>
        </p:spPr>
      </p:pic>
      <p:sp>
        <p:nvSpPr>
          <p:cNvPr id="6" name="Freeform 5"/>
          <p:cNvSpPr/>
          <p:nvPr/>
        </p:nvSpPr>
        <p:spPr>
          <a:xfrm>
            <a:off x="1114423" y="1504950"/>
            <a:ext cx="1504950" cy="1562100"/>
          </a:xfrm>
          <a:custGeom>
            <a:avLst/>
            <a:gdLst>
              <a:gd name="connsiteX0" fmla="*/ 152400 w 1504950"/>
              <a:gd name="connsiteY0" fmla="*/ 152400 h 1562100"/>
              <a:gd name="connsiteX1" fmla="*/ 990600 w 1504950"/>
              <a:gd name="connsiteY1" fmla="*/ 0 h 1562100"/>
              <a:gd name="connsiteX2" fmla="*/ 1276350 w 1504950"/>
              <a:gd name="connsiteY2" fmla="*/ 390525 h 1562100"/>
              <a:gd name="connsiteX3" fmla="*/ 1504950 w 1504950"/>
              <a:gd name="connsiteY3" fmla="*/ 1009650 h 1562100"/>
              <a:gd name="connsiteX4" fmla="*/ 1504950 w 1504950"/>
              <a:gd name="connsiteY4" fmla="*/ 1323975 h 1562100"/>
              <a:gd name="connsiteX5" fmla="*/ 781050 w 1504950"/>
              <a:gd name="connsiteY5" fmla="*/ 1552575 h 1562100"/>
              <a:gd name="connsiteX6" fmla="*/ 0 w 1504950"/>
              <a:gd name="connsiteY6" fmla="*/ 1562100 h 1562100"/>
              <a:gd name="connsiteX7" fmla="*/ 0 w 1504950"/>
              <a:gd name="connsiteY7" fmla="*/ 485775 h 1562100"/>
              <a:gd name="connsiteX8" fmla="*/ 152400 w 1504950"/>
              <a:gd name="connsiteY8" fmla="*/ 152400 h 1562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4950" h="1562100">
                <a:moveTo>
                  <a:pt x="152400" y="152400"/>
                </a:moveTo>
                <a:lnTo>
                  <a:pt x="990600" y="0"/>
                </a:lnTo>
                <a:lnTo>
                  <a:pt x="1276350" y="390525"/>
                </a:lnTo>
                <a:lnTo>
                  <a:pt x="1504950" y="1009650"/>
                </a:lnTo>
                <a:lnTo>
                  <a:pt x="1504950" y="1323975"/>
                </a:lnTo>
                <a:lnTo>
                  <a:pt x="781050" y="1552575"/>
                </a:lnTo>
                <a:lnTo>
                  <a:pt x="0" y="1562100"/>
                </a:lnTo>
                <a:lnTo>
                  <a:pt x="0" y="485775"/>
                </a:lnTo>
                <a:lnTo>
                  <a:pt x="152400" y="152400"/>
                </a:lnTo>
                <a:close/>
              </a:path>
            </a:pathLst>
          </a:custGeom>
          <a:solidFill>
            <a:srgbClr val="FFEC7D">
              <a:alpha val="23000"/>
            </a:srgbClr>
          </a:solidFill>
          <a:ln w="63500">
            <a:solidFill>
              <a:srgbClr val="FFD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33" name="TextBox 32"/>
          <p:cNvSpPr txBox="1"/>
          <p:nvPr/>
        </p:nvSpPr>
        <p:spPr>
          <a:xfrm>
            <a:off x="0" y="320462"/>
            <a:ext cx="1526700" cy="338554"/>
          </a:xfrm>
          <a:prstGeom prst="rect">
            <a:avLst/>
          </a:prstGeom>
          <a:noFill/>
        </p:spPr>
        <p:txBody>
          <a:bodyPr wrap="none" rtlCol="0">
            <a:spAutoFit/>
          </a:bodyPr>
          <a:lstStyle/>
          <a:p>
            <a:r>
              <a:rPr lang="en-US" sz="1600" b="1" dirty="0" smtClean="0">
                <a:solidFill>
                  <a:schemeClr val="bg1"/>
                </a:solidFill>
              </a:rPr>
              <a:t>DATA: SPACE</a:t>
            </a:r>
            <a:endParaRPr lang="en-US" sz="1600" b="1" dirty="0">
              <a:solidFill>
                <a:schemeClr val="bg1"/>
              </a:solidFill>
            </a:endParaRPr>
          </a:p>
        </p:txBody>
      </p:sp>
      <p:cxnSp>
        <p:nvCxnSpPr>
          <p:cNvPr id="37" name="Straight Arrow Connector 36"/>
          <p:cNvCxnSpPr/>
          <p:nvPr/>
        </p:nvCxnSpPr>
        <p:spPr>
          <a:xfrm flipH="1">
            <a:off x="2272779" y="2493578"/>
            <a:ext cx="9109454" cy="37798"/>
          </a:xfrm>
          <a:prstGeom prst="straightConnector1">
            <a:avLst/>
          </a:prstGeom>
          <a:ln w="38100">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4918362" y="2031913"/>
            <a:ext cx="6664587" cy="461665"/>
          </a:xfrm>
          <a:prstGeom prst="rect">
            <a:avLst/>
          </a:prstGeom>
        </p:spPr>
        <p:txBody>
          <a:bodyPr wrap="square">
            <a:spAutoFit/>
          </a:bodyPr>
          <a:lstStyle/>
          <a:p>
            <a:r>
              <a:rPr lang="en-US" sz="2400" b="1" dirty="0" smtClean="0"/>
              <a:t>Building    |         </a:t>
            </a:r>
            <a:r>
              <a:rPr lang="en-US" sz="2400" b="1" dirty="0" err="1" smtClean="0"/>
              <a:t>RmID</a:t>
            </a:r>
            <a:r>
              <a:rPr lang="en-US" sz="2400" b="1" dirty="0" smtClean="0"/>
              <a:t>        |       </a:t>
            </a:r>
            <a:r>
              <a:rPr lang="en-US" sz="2400" b="1" dirty="0" err="1" smtClean="0"/>
              <a:t>RmType</a:t>
            </a:r>
            <a:endParaRPr lang="en-US" sz="2400" b="1" dirty="0"/>
          </a:p>
        </p:txBody>
      </p:sp>
    </p:spTree>
    <p:extLst>
      <p:ext uri="{BB962C8B-B14F-4D97-AF65-F5344CB8AC3E}">
        <p14:creationId xmlns:p14="http://schemas.microsoft.com/office/powerpoint/2010/main" val="40663071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6580899" y="2584801"/>
            <a:ext cx="4801334" cy="418787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 y="0"/>
            <a:ext cx="5299364" cy="6858000"/>
          </a:xfrm>
          <a:prstGeom prst="rect">
            <a:avLst/>
          </a:prstGeom>
        </p:spPr>
      </p:pic>
      <p:sp>
        <p:nvSpPr>
          <p:cNvPr id="6" name="Freeform 5"/>
          <p:cNvSpPr/>
          <p:nvPr/>
        </p:nvSpPr>
        <p:spPr>
          <a:xfrm>
            <a:off x="1114423" y="1504950"/>
            <a:ext cx="1504950" cy="1562100"/>
          </a:xfrm>
          <a:custGeom>
            <a:avLst/>
            <a:gdLst>
              <a:gd name="connsiteX0" fmla="*/ 152400 w 1504950"/>
              <a:gd name="connsiteY0" fmla="*/ 152400 h 1562100"/>
              <a:gd name="connsiteX1" fmla="*/ 990600 w 1504950"/>
              <a:gd name="connsiteY1" fmla="*/ 0 h 1562100"/>
              <a:gd name="connsiteX2" fmla="*/ 1276350 w 1504950"/>
              <a:gd name="connsiteY2" fmla="*/ 390525 h 1562100"/>
              <a:gd name="connsiteX3" fmla="*/ 1504950 w 1504950"/>
              <a:gd name="connsiteY3" fmla="*/ 1009650 h 1562100"/>
              <a:gd name="connsiteX4" fmla="*/ 1504950 w 1504950"/>
              <a:gd name="connsiteY4" fmla="*/ 1323975 h 1562100"/>
              <a:gd name="connsiteX5" fmla="*/ 781050 w 1504950"/>
              <a:gd name="connsiteY5" fmla="*/ 1552575 h 1562100"/>
              <a:gd name="connsiteX6" fmla="*/ 0 w 1504950"/>
              <a:gd name="connsiteY6" fmla="*/ 1562100 h 1562100"/>
              <a:gd name="connsiteX7" fmla="*/ 0 w 1504950"/>
              <a:gd name="connsiteY7" fmla="*/ 485775 h 1562100"/>
              <a:gd name="connsiteX8" fmla="*/ 152400 w 1504950"/>
              <a:gd name="connsiteY8" fmla="*/ 152400 h 1562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4950" h="1562100">
                <a:moveTo>
                  <a:pt x="152400" y="152400"/>
                </a:moveTo>
                <a:lnTo>
                  <a:pt x="990600" y="0"/>
                </a:lnTo>
                <a:lnTo>
                  <a:pt x="1276350" y="390525"/>
                </a:lnTo>
                <a:lnTo>
                  <a:pt x="1504950" y="1009650"/>
                </a:lnTo>
                <a:lnTo>
                  <a:pt x="1504950" y="1323975"/>
                </a:lnTo>
                <a:lnTo>
                  <a:pt x="781050" y="1552575"/>
                </a:lnTo>
                <a:lnTo>
                  <a:pt x="0" y="1562100"/>
                </a:lnTo>
                <a:lnTo>
                  <a:pt x="0" y="485775"/>
                </a:lnTo>
                <a:lnTo>
                  <a:pt x="152400" y="152400"/>
                </a:lnTo>
                <a:close/>
              </a:path>
            </a:pathLst>
          </a:custGeom>
          <a:solidFill>
            <a:srgbClr val="FFEC7D">
              <a:alpha val="23000"/>
            </a:srgbClr>
          </a:solidFill>
          <a:ln w="63500">
            <a:solidFill>
              <a:srgbClr val="FFD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33" name="TextBox 32"/>
          <p:cNvSpPr txBox="1"/>
          <p:nvPr/>
        </p:nvSpPr>
        <p:spPr>
          <a:xfrm>
            <a:off x="0" y="320462"/>
            <a:ext cx="1526700" cy="338554"/>
          </a:xfrm>
          <a:prstGeom prst="rect">
            <a:avLst/>
          </a:prstGeom>
          <a:noFill/>
        </p:spPr>
        <p:txBody>
          <a:bodyPr wrap="none" rtlCol="0">
            <a:spAutoFit/>
          </a:bodyPr>
          <a:lstStyle/>
          <a:p>
            <a:r>
              <a:rPr lang="en-US" sz="1600" b="1" dirty="0" smtClean="0">
                <a:solidFill>
                  <a:schemeClr val="bg1"/>
                </a:solidFill>
              </a:rPr>
              <a:t>DATA: SPACE</a:t>
            </a:r>
            <a:endParaRPr lang="en-US" sz="1600" b="1" dirty="0">
              <a:solidFill>
                <a:schemeClr val="bg1"/>
              </a:solidFill>
            </a:endParaRPr>
          </a:p>
        </p:txBody>
      </p:sp>
      <p:cxnSp>
        <p:nvCxnSpPr>
          <p:cNvPr id="37" name="Straight Arrow Connector 36"/>
          <p:cNvCxnSpPr/>
          <p:nvPr/>
        </p:nvCxnSpPr>
        <p:spPr>
          <a:xfrm flipH="1">
            <a:off x="2272779" y="2493578"/>
            <a:ext cx="9109454" cy="37798"/>
          </a:xfrm>
          <a:prstGeom prst="straightConnector1">
            <a:avLst/>
          </a:prstGeom>
          <a:ln w="38100">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4918362" y="2031913"/>
            <a:ext cx="6664587" cy="461665"/>
          </a:xfrm>
          <a:prstGeom prst="rect">
            <a:avLst/>
          </a:prstGeom>
        </p:spPr>
        <p:txBody>
          <a:bodyPr wrap="square">
            <a:spAutoFit/>
          </a:bodyPr>
          <a:lstStyle/>
          <a:p>
            <a:r>
              <a:rPr lang="en-US" sz="2400" b="1" dirty="0" smtClean="0">
                <a:solidFill>
                  <a:schemeClr val="tx1">
                    <a:lumMod val="50000"/>
                    <a:lumOff val="50000"/>
                  </a:schemeClr>
                </a:solidFill>
              </a:rPr>
              <a:t>Building    |         </a:t>
            </a:r>
            <a:r>
              <a:rPr lang="en-US" sz="2400" b="1" dirty="0" err="1" smtClean="0">
                <a:solidFill>
                  <a:schemeClr val="tx1">
                    <a:lumMod val="50000"/>
                    <a:lumOff val="50000"/>
                  </a:schemeClr>
                </a:solidFill>
              </a:rPr>
              <a:t>RmID</a:t>
            </a:r>
            <a:r>
              <a:rPr lang="en-US" sz="2400" b="1" dirty="0" smtClean="0">
                <a:solidFill>
                  <a:schemeClr val="tx1">
                    <a:lumMod val="50000"/>
                    <a:lumOff val="50000"/>
                  </a:schemeClr>
                </a:solidFill>
              </a:rPr>
              <a:t>        |       </a:t>
            </a:r>
            <a:r>
              <a:rPr lang="en-US" sz="2400" b="1" dirty="0" err="1" smtClean="0"/>
              <a:t>RmType</a:t>
            </a:r>
            <a:endParaRPr lang="en-US" sz="2400" b="1" dirty="0"/>
          </a:p>
        </p:txBody>
      </p:sp>
    </p:spTree>
    <p:extLst>
      <p:ext uri="{BB962C8B-B14F-4D97-AF65-F5344CB8AC3E}">
        <p14:creationId xmlns:p14="http://schemas.microsoft.com/office/powerpoint/2010/main" val="10906424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6580899" y="2584801"/>
            <a:ext cx="4801334" cy="418787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 y="0"/>
            <a:ext cx="5299364" cy="6858000"/>
          </a:xfrm>
          <a:prstGeom prst="rect">
            <a:avLst/>
          </a:prstGeom>
        </p:spPr>
      </p:pic>
      <p:sp>
        <p:nvSpPr>
          <p:cNvPr id="6" name="Freeform 5"/>
          <p:cNvSpPr/>
          <p:nvPr/>
        </p:nvSpPr>
        <p:spPr>
          <a:xfrm>
            <a:off x="1114423" y="1504950"/>
            <a:ext cx="1504950" cy="1562100"/>
          </a:xfrm>
          <a:custGeom>
            <a:avLst/>
            <a:gdLst>
              <a:gd name="connsiteX0" fmla="*/ 152400 w 1504950"/>
              <a:gd name="connsiteY0" fmla="*/ 152400 h 1562100"/>
              <a:gd name="connsiteX1" fmla="*/ 990600 w 1504950"/>
              <a:gd name="connsiteY1" fmla="*/ 0 h 1562100"/>
              <a:gd name="connsiteX2" fmla="*/ 1276350 w 1504950"/>
              <a:gd name="connsiteY2" fmla="*/ 390525 h 1562100"/>
              <a:gd name="connsiteX3" fmla="*/ 1504950 w 1504950"/>
              <a:gd name="connsiteY3" fmla="*/ 1009650 h 1562100"/>
              <a:gd name="connsiteX4" fmla="*/ 1504950 w 1504950"/>
              <a:gd name="connsiteY4" fmla="*/ 1323975 h 1562100"/>
              <a:gd name="connsiteX5" fmla="*/ 781050 w 1504950"/>
              <a:gd name="connsiteY5" fmla="*/ 1552575 h 1562100"/>
              <a:gd name="connsiteX6" fmla="*/ 0 w 1504950"/>
              <a:gd name="connsiteY6" fmla="*/ 1562100 h 1562100"/>
              <a:gd name="connsiteX7" fmla="*/ 0 w 1504950"/>
              <a:gd name="connsiteY7" fmla="*/ 485775 h 1562100"/>
              <a:gd name="connsiteX8" fmla="*/ 152400 w 1504950"/>
              <a:gd name="connsiteY8" fmla="*/ 152400 h 1562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4950" h="1562100">
                <a:moveTo>
                  <a:pt x="152400" y="152400"/>
                </a:moveTo>
                <a:lnTo>
                  <a:pt x="990600" y="0"/>
                </a:lnTo>
                <a:lnTo>
                  <a:pt x="1276350" y="390525"/>
                </a:lnTo>
                <a:lnTo>
                  <a:pt x="1504950" y="1009650"/>
                </a:lnTo>
                <a:lnTo>
                  <a:pt x="1504950" y="1323975"/>
                </a:lnTo>
                <a:lnTo>
                  <a:pt x="781050" y="1552575"/>
                </a:lnTo>
                <a:lnTo>
                  <a:pt x="0" y="1562100"/>
                </a:lnTo>
                <a:lnTo>
                  <a:pt x="0" y="485775"/>
                </a:lnTo>
                <a:lnTo>
                  <a:pt x="152400" y="152400"/>
                </a:lnTo>
                <a:close/>
              </a:path>
            </a:pathLst>
          </a:custGeom>
          <a:solidFill>
            <a:srgbClr val="FFEC7D">
              <a:alpha val="23000"/>
            </a:srgbClr>
          </a:solidFill>
          <a:ln w="63500">
            <a:solidFill>
              <a:srgbClr val="FFD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33" name="TextBox 32"/>
          <p:cNvSpPr txBox="1"/>
          <p:nvPr/>
        </p:nvSpPr>
        <p:spPr>
          <a:xfrm>
            <a:off x="0" y="320462"/>
            <a:ext cx="1526700" cy="338554"/>
          </a:xfrm>
          <a:prstGeom prst="rect">
            <a:avLst/>
          </a:prstGeom>
          <a:noFill/>
        </p:spPr>
        <p:txBody>
          <a:bodyPr wrap="none" rtlCol="0">
            <a:spAutoFit/>
          </a:bodyPr>
          <a:lstStyle/>
          <a:p>
            <a:r>
              <a:rPr lang="en-US" sz="1600" b="1" dirty="0" smtClean="0">
                <a:solidFill>
                  <a:schemeClr val="bg1"/>
                </a:solidFill>
              </a:rPr>
              <a:t>DATA: SPACE</a:t>
            </a:r>
            <a:endParaRPr lang="en-US" sz="1600" b="1" dirty="0">
              <a:solidFill>
                <a:schemeClr val="bg1"/>
              </a:solidFill>
            </a:endParaRPr>
          </a:p>
        </p:txBody>
      </p:sp>
      <p:cxnSp>
        <p:nvCxnSpPr>
          <p:cNvPr id="37" name="Straight Arrow Connector 36"/>
          <p:cNvCxnSpPr/>
          <p:nvPr/>
        </p:nvCxnSpPr>
        <p:spPr>
          <a:xfrm flipH="1">
            <a:off x="2272779" y="2493578"/>
            <a:ext cx="9109454" cy="37798"/>
          </a:xfrm>
          <a:prstGeom prst="straightConnector1">
            <a:avLst/>
          </a:prstGeom>
          <a:ln w="38100">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4918362" y="2031913"/>
            <a:ext cx="6664587" cy="461665"/>
          </a:xfrm>
          <a:prstGeom prst="rect">
            <a:avLst/>
          </a:prstGeom>
        </p:spPr>
        <p:txBody>
          <a:bodyPr wrap="square">
            <a:spAutoFit/>
          </a:bodyPr>
          <a:lstStyle/>
          <a:p>
            <a:r>
              <a:rPr lang="en-US" sz="2400" b="1" dirty="0" smtClean="0">
                <a:solidFill>
                  <a:schemeClr val="tx1">
                    <a:lumMod val="50000"/>
                    <a:lumOff val="50000"/>
                  </a:schemeClr>
                </a:solidFill>
              </a:rPr>
              <a:t>Building    |         </a:t>
            </a:r>
            <a:r>
              <a:rPr lang="en-US" sz="2400" b="1" dirty="0" err="1" smtClean="0">
                <a:solidFill>
                  <a:schemeClr val="tx1">
                    <a:lumMod val="50000"/>
                    <a:lumOff val="50000"/>
                  </a:schemeClr>
                </a:solidFill>
              </a:rPr>
              <a:t>RmID</a:t>
            </a:r>
            <a:r>
              <a:rPr lang="en-US" sz="2400" b="1" dirty="0" smtClean="0">
                <a:solidFill>
                  <a:schemeClr val="tx1">
                    <a:lumMod val="50000"/>
                    <a:lumOff val="50000"/>
                  </a:schemeClr>
                </a:solidFill>
              </a:rPr>
              <a:t>        |       </a:t>
            </a:r>
            <a:r>
              <a:rPr lang="en-US" sz="2400" b="1" dirty="0" err="1" smtClean="0"/>
              <a:t>RmType</a:t>
            </a:r>
            <a:endParaRPr lang="en-US" sz="2400" b="1" dirty="0"/>
          </a:p>
        </p:txBody>
      </p:sp>
      <p:sp>
        <p:nvSpPr>
          <p:cNvPr id="10" name="Rectangle 9"/>
          <p:cNvSpPr/>
          <p:nvPr/>
        </p:nvSpPr>
        <p:spPr>
          <a:xfrm>
            <a:off x="8182729" y="2622145"/>
            <a:ext cx="1278142" cy="4113188"/>
          </a:xfrm>
          <a:prstGeom prst="rect">
            <a:avLst/>
          </a:prstGeom>
          <a:solidFill>
            <a:srgbClr val="FFC000">
              <a:alpha val="33000"/>
            </a:srgb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64086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68860" y="320462"/>
            <a:ext cx="8863427" cy="5703142"/>
          </a:xfrm>
          <a:prstGeom prst="rect">
            <a:avLst/>
          </a:prstGeom>
        </p:spPr>
      </p:pic>
      <p:sp>
        <p:nvSpPr>
          <p:cNvPr id="46" name="Rectangle 45"/>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47" name="TextBox 46"/>
          <p:cNvSpPr txBox="1"/>
          <p:nvPr/>
        </p:nvSpPr>
        <p:spPr>
          <a:xfrm>
            <a:off x="0" y="320462"/>
            <a:ext cx="1526700" cy="338554"/>
          </a:xfrm>
          <a:prstGeom prst="rect">
            <a:avLst/>
          </a:prstGeom>
          <a:noFill/>
        </p:spPr>
        <p:txBody>
          <a:bodyPr wrap="none" rtlCol="0">
            <a:spAutoFit/>
          </a:bodyPr>
          <a:lstStyle/>
          <a:p>
            <a:r>
              <a:rPr lang="en-US" sz="1600" b="1" dirty="0" smtClean="0">
                <a:solidFill>
                  <a:schemeClr val="bg1"/>
                </a:solidFill>
              </a:rPr>
              <a:t>DATA: SPACE</a:t>
            </a:r>
            <a:endParaRPr lang="en-US" sz="1600" b="1" dirty="0">
              <a:solidFill>
                <a:schemeClr val="bg1"/>
              </a:solidFill>
            </a:endParaRPr>
          </a:p>
        </p:txBody>
      </p:sp>
      <p:sp>
        <p:nvSpPr>
          <p:cNvPr id="21" name="TextBox 20"/>
          <p:cNvSpPr txBox="1"/>
          <p:nvPr/>
        </p:nvSpPr>
        <p:spPr>
          <a:xfrm>
            <a:off x="2371060" y="6141091"/>
            <a:ext cx="8761227" cy="307777"/>
          </a:xfrm>
          <a:prstGeom prst="rect">
            <a:avLst/>
          </a:prstGeom>
          <a:noFill/>
        </p:spPr>
        <p:txBody>
          <a:bodyPr wrap="square" rtlCol="0">
            <a:spAutoFit/>
          </a:bodyPr>
          <a:lstStyle/>
          <a:p>
            <a:pPr algn="ctr"/>
            <a:r>
              <a:rPr lang="en-US" sz="1400" dirty="0" smtClean="0"/>
              <a:t>Weekly Room Use In a Perfect World</a:t>
            </a:r>
            <a:endParaRPr lang="en-US" sz="1400" dirty="0"/>
          </a:p>
        </p:txBody>
      </p:sp>
      <p:sp>
        <p:nvSpPr>
          <p:cNvPr id="23" name="Rectangle 22"/>
          <p:cNvSpPr/>
          <p:nvPr/>
        </p:nvSpPr>
        <p:spPr>
          <a:xfrm>
            <a:off x="3496962" y="320462"/>
            <a:ext cx="7635325" cy="57031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p:cNvCxnSpPr/>
          <p:nvPr/>
        </p:nvCxnSpPr>
        <p:spPr>
          <a:xfrm flipH="1">
            <a:off x="2901464" y="392723"/>
            <a:ext cx="3159367"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3059724" y="1617784"/>
            <a:ext cx="3001107"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3335217" y="4337538"/>
            <a:ext cx="2725614"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4466494" y="82007"/>
            <a:ext cx="1702710" cy="369332"/>
          </a:xfrm>
          <a:prstGeom prst="rect">
            <a:avLst/>
          </a:prstGeom>
          <a:noFill/>
        </p:spPr>
        <p:txBody>
          <a:bodyPr wrap="none" rtlCol="0">
            <a:spAutoFit/>
          </a:bodyPr>
          <a:lstStyle/>
          <a:p>
            <a:r>
              <a:rPr lang="en-US" dirty="0" smtClean="0"/>
              <a:t>16 HOURS/WK</a:t>
            </a:r>
            <a:endParaRPr lang="en-US" dirty="0"/>
          </a:p>
        </p:txBody>
      </p:sp>
      <p:sp>
        <p:nvSpPr>
          <p:cNvPr id="26" name="TextBox 25"/>
          <p:cNvSpPr txBox="1"/>
          <p:nvPr/>
        </p:nvSpPr>
        <p:spPr>
          <a:xfrm>
            <a:off x="4481147" y="1248452"/>
            <a:ext cx="1702710" cy="369332"/>
          </a:xfrm>
          <a:prstGeom prst="rect">
            <a:avLst/>
          </a:prstGeom>
          <a:noFill/>
        </p:spPr>
        <p:txBody>
          <a:bodyPr wrap="none" rtlCol="0">
            <a:spAutoFit/>
          </a:bodyPr>
          <a:lstStyle/>
          <a:p>
            <a:r>
              <a:rPr lang="en-US" dirty="0" smtClean="0"/>
              <a:t>28 HOURS/WK</a:t>
            </a:r>
            <a:endParaRPr lang="en-US" dirty="0"/>
          </a:p>
        </p:txBody>
      </p:sp>
      <p:sp>
        <p:nvSpPr>
          <p:cNvPr id="27" name="TextBox 26"/>
          <p:cNvSpPr txBox="1"/>
          <p:nvPr/>
        </p:nvSpPr>
        <p:spPr>
          <a:xfrm>
            <a:off x="4466494" y="4020961"/>
            <a:ext cx="1702710" cy="369332"/>
          </a:xfrm>
          <a:prstGeom prst="rect">
            <a:avLst/>
          </a:prstGeom>
          <a:noFill/>
        </p:spPr>
        <p:txBody>
          <a:bodyPr wrap="none" rtlCol="0">
            <a:spAutoFit/>
          </a:bodyPr>
          <a:lstStyle/>
          <a:p>
            <a:r>
              <a:rPr lang="en-US" dirty="0" smtClean="0"/>
              <a:t>45 HOURS/WK</a:t>
            </a:r>
            <a:endParaRPr lang="en-US" dirty="0"/>
          </a:p>
        </p:txBody>
      </p:sp>
    </p:spTree>
    <p:extLst>
      <p:ext uri="{BB962C8B-B14F-4D97-AF65-F5344CB8AC3E}">
        <p14:creationId xmlns:p14="http://schemas.microsoft.com/office/powerpoint/2010/main" val="145126254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68860" y="320462"/>
            <a:ext cx="8863427" cy="5703142"/>
          </a:xfrm>
          <a:prstGeom prst="rect">
            <a:avLst/>
          </a:prstGeom>
        </p:spPr>
      </p:pic>
      <p:sp>
        <p:nvSpPr>
          <p:cNvPr id="46" name="Rectangle 45"/>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47" name="TextBox 46"/>
          <p:cNvSpPr txBox="1"/>
          <p:nvPr/>
        </p:nvSpPr>
        <p:spPr>
          <a:xfrm>
            <a:off x="0" y="320462"/>
            <a:ext cx="1526700" cy="338554"/>
          </a:xfrm>
          <a:prstGeom prst="rect">
            <a:avLst/>
          </a:prstGeom>
          <a:noFill/>
        </p:spPr>
        <p:txBody>
          <a:bodyPr wrap="none" rtlCol="0">
            <a:spAutoFit/>
          </a:bodyPr>
          <a:lstStyle/>
          <a:p>
            <a:r>
              <a:rPr lang="en-US" sz="1600" b="1" dirty="0" smtClean="0">
                <a:solidFill>
                  <a:schemeClr val="bg1"/>
                </a:solidFill>
              </a:rPr>
              <a:t>DATA: SPACE</a:t>
            </a:r>
            <a:endParaRPr lang="en-US" sz="1600" b="1" dirty="0">
              <a:solidFill>
                <a:schemeClr val="bg1"/>
              </a:solidFill>
            </a:endParaRPr>
          </a:p>
        </p:txBody>
      </p:sp>
      <p:sp>
        <p:nvSpPr>
          <p:cNvPr id="21" name="TextBox 20"/>
          <p:cNvSpPr txBox="1"/>
          <p:nvPr/>
        </p:nvSpPr>
        <p:spPr>
          <a:xfrm>
            <a:off x="2371060" y="6141091"/>
            <a:ext cx="8761227" cy="307777"/>
          </a:xfrm>
          <a:prstGeom prst="rect">
            <a:avLst/>
          </a:prstGeom>
          <a:noFill/>
        </p:spPr>
        <p:txBody>
          <a:bodyPr wrap="square" rtlCol="0">
            <a:spAutoFit/>
          </a:bodyPr>
          <a:lstStyle/>
          <a:p>
            <a:pPr algn="ctr"/>
            <a:r>
              <a:rPr lang="en-US" sz="1400" dirty="0" smtClean="0"/>
              <a:t>Weekly Room Use Compared to Target Utilization (By Semester) </a:t>
            </a:r>
            <a:endParaRPr lang="en-US" sz="1400" dirty="0"/>
          </a:p>
        </p:txBody>
      </p:sp>
    </p:spTree>
    <p:extLst>
      <p:ext uri="{BB962C8B-B14F-4D97-AF65-F5344CB8AC3E}">
        <p14:creationId xmlns:p14="http://schemas.microsoft.com/office/powerpoint/2010/main" val="127864751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ctrTitle"/>
          </p:nvPr>
        </p:nvSpPr>
        <p:spPr>
          <a:xfrm>
            <a:off x="1531815" y="1010772"/>
            <a:ext cx="10660185" cy="5593228"/>
          </a:xfrm>
        </p:spPr>
        <p:txBody>
          <a:bodyPr anchor="t">
            <a:normAutofit/>
          </a:bodyPr>
          <a:lstStyle/>
          <a:p>
            <a:pPr algn="l"/>
            <a:r>
              <a:rPr lang="en-US" sz="2400" dirty="0"/>
              <a:t/>
            </a:r>
            <a:br>
              <a:rPr lang="en-US" sz="2400" dirty="0"/>
            </a:br>
            <a:r>
              <a:rPr lang="en-US" sz="2400" dirty="0" smtClean="0"/>
              <a:t/>
            </a:r>
            <a:br>
              <a:rPr lang="en-US" sz="2400" dirty="0" smtClean="0"/>
            </a:br>
            <a:r>
              <a:rPr lang="en-US" sz="2400" dirty="0" smtClean="0"/>
              <a:t/>
            </a:r>
            <a:br>
              <a:rPr lang="en-US" sz="2400" dirty="0" smtClean="0"/>
            </a:br>
            <a:endParaRPr lang="en-US" sz="2400" dirty="0"/>
          </a:p>
        </p:txBody>
      </p:sp>
      <p:sp>
        <p:nvSpPr>
          <p:cNvPr id="10" name="Rectangle 9"/>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1" name="TextBox 10"/>
          <p:cNvSpPr txBox="1"/>
          <p:nvPr/>
        </p:nvSpPr>
        <p:spPr>
          <a:xfrm>
            <a:off x="0" y="320462"/>
            <a:ext cx="1568378" cy="338554"/>
          </a:xfrm>
          <a:prstGeom prst="rect">
            <a:avLst/>
          </a:prstGeom>
          <a:noFill/>
        </p:spPr>
        <p:txBody>
          <a:bodyPr wrap="none" rtlCol="0">
            <a:spAutoFit/>
          </a:bodyPr>
          <a:lstStyle/>
          <a:p>
            <a:r>
              <a:rPr lang="en-US" sz="1600" b="1" dirty="0" smtClean="0">
                <a:solidFill>
                  <a:schemeClr val="bg1"/>
                </a:solidFill>
              </a:rPr>
              <a:t>MODEL: BINS</a:t>
            </a:r>
            <a:endParaRPr lang="en-US" sz="1600" b="1" dirty="0">
              <a:solidFill>
                <a:schemeClr val="bg1"/>
              </a:solidFill>
            </a:endParaRPr>
          </a:p>
        </p:txBody>
      </p:sp>
      <p:sp>
        <p:nvSpPr>
          <p:cNvPr id="2" name="Rectangle 1"/>
          <p:cNvSpPr/>
          <p:nvPr/>
        </p:nvSpPr>
        <p:spPr>
          <a:xfrm>
            <a:off x="983709" y="4775338"/>
            <a:ext cx="1255329" cy="1430356"/>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1606792" y="3839580"/>
            <a:ext cx="905888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1606792" y="1187122"/>
            <a:ext cx="9058882" cy="2652458"/>
            <a:chOff x="804074" y="1640336"/>
            <a:chExt cx="9058882" cy="2652458"/>
          </a:xfrm>
        </p:grpSpPr>
        <p:cxnSp>
          <p:nvCxnSpPr>
            <p:cNvPr id="9" name="Straight Connector 8"/>
            <p:cNvCxnSpPr/>
            <p:nvPr/>
          </p:nvCxnSpPr>
          <p:spPr>
            <a:xfrm>
              <a:off x="804074"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282705"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3775295"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289986"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6800996"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8363388"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62956"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6" name="Rectangle 25"/>
          <p:cNvSpPr/>
          <p:nvPr/>
        </p:nvSpPr>
        <p:spPr>
          <a:xfrm>
            <a:off x="2537317" y="5257728"/>
            <a:ext cx="1255329" cy="947965"/>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4090926" y="4915700"/>
            <a:ext cx="916622" cy="129989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372305" y="5718419"/>
            <a:ext cx="1255329" cy="49718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904120" y="4601594"/>
            <a:ext cx="1255329" cy="160409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8417301" y="5509013"/>
            <a:ext cx="1255329" cy="69667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9879974" y="4775336"/>
            <a:ext cx="1255329" cy="1430356"/>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2267727" y="3918033"/>
            <a:ext cx="311304" cy="369332"/>
          </a:xfrm>
          <a:prstGeom prst="rect">
            <a:avLst/>
          </a:prstGeom>
        </p:spPr>
        <p:txBody>
          <a:bodyPr wrap="none">
            <a:spAutoFit/>
          </a:bodyPr>
          <a:lstStyle/>
          <a:p>
            <a:r>
              <a:rPr lang="en-US" b="1" dirty="0" smtClean="0"/>
              <a:t>1</a:t>
            </a:r>
            <a:endParaRPr lang="en-US" dirty="0"/>
          </a:p>
        </p:txBody>
      </p:sp>
      <p:sp>
        <p:nvSpPr>
          <p:cNvPr id="33" name="Rectangle 32"/>
          <p:cNvSpPr/>
          <p:nvPr/>
        </p:nvSpPr>
        <p:spPr>
          <a:xfrm>
            <a:off x="3683077" y="3918033"/>
            <a:ext cx="311304" cy="369332"/>
          </a:xfrm>
          <a:prstGeom prst="rect">
            <a:avLst/>
          </a:prstGeom>
        </p:spPr>
        <p:txBody>
          <a:bodyPr wrap="none">
            <a:spAutoFit/>
          </a:bodyPr>
          <a:lstStyle/>
          <a:p>
            <a:r>
              <a:rPr lang="en-US" b="1" dirty="0" smtClean="0"/>
              <a:t>2</a:t>
            </a:r>
            <a:endParaRPr lang="en-US" dirty="0"/>
          </a:p>
        </p:txBody>
      </p:sp>
      <p:sp>
        <p:nvSpPr>
          <p:cNvPr id="34" name="Rectangle 33"/>
          <p:cNvSpPr/>
          <p:nvPr/>
        </p:nvSpPr>
        <p:spPr>
          <a:xfrm>
            <a:off x="5214892" y="3922314"/>
            <a:ext cx="311304" cy="369332"/>
          </a:xfrm>
          <a:prstGeom prst="rect">
            <a:avLst/>
          </a:prstGeom>
        </p:spPr>
        <p:txBody>
          <a:bodyPr wrap="none">
            <a:spAutoFit/>
          </a:bodyPr>
          <a:lstStyle/>
          <a:p>
            <a:r>
              <a:rPr lang="en-US" b="1" dirty="0" smtClean="0"/>
              <a:t>3</a:t>
            </a:r>
            <a:endParaRPr lang="en-US" dirty="0"/>
          </a:p>
        </p:txBody>
      </p:sp>
      <p:sp>
        <p:nvSpPr>
          <p:cNvPr id="35" name="Rectangle 34"/>
          <p:cNvSpPr/>
          <p:nvPr/>
        </p:nvSpPr>
        <p:spPr>
          <a:xfrm>
            <a:off x="6706255" y="3883088"/>
            <a:ext cx="311304" cy="369332"/>
          </a:xfrm>
          <a:prstGeom prst="rect">
            <a:avLst/>
          </a:prstGeom>
        </p:spPr>
        <p:txBody>
          <a:bodyPr wrap="none">
            <a:spAutoFit/>
          </a:bodyPr>
          <a:lstStyle/>
          <a:p>
            <a:r>
              <a:rPr lang="en-US" b="1" dirty="0" smtClean="0"/>
              <a:t>4</a:t>
            </a:r>
            <a:endParaRPr lang="en-US" dirty="0"/>
          </a:p>
        </p:txBody>
      </p:sp>
      <p:sp>
        <p:nvSpPr>
          <p:cNvPr id="36" name="Rectangle 35"/>
          <p:cNvSpPr/>
          <p:nvPr/>
        </p:nvSpPr>
        <p:spPr>
          <a:xfrm>
            <a:off x="8307732" y="3883088"/>
            <a:ext cx="311304" cy="369332"/>
          </a:xfrm>
          <a:prstGeom prst="rect">
            <a:avLst/>
          </a:prstGeom>
        </p:spPr>
        <p:txBody>
          <a:bodyPr wrap="none">
            <a:spAutoFit/>
          </a:bodyPr>
          <a:lstStyle/>
          <a:p>
            <a:r>
              <a:rPr lang="en-US" b="1" dirty="0" smtClean="0"/>
              <a:t>5</a:t>
            </a:r>
            <a:endParaRPr lang="en-US" dirty="0"/>
          </a:p>
        </p:txBody>
      </p:sp>
      <p:sp>
        <p:nvSpPr>
          <p:cNvPr id="37" name="Rectangle 36"/>
          <p:cNvSpPr/>
          <p:nvPr/>
        </p:nvSpPr>
        <p:spPr>
          <a:xfrm>
            <a:off x="9879974" y="3883088"/>
            <a:ext cx="311304" cy="369332"/>
          </a:xfrm>
          <a:prstGeom prst="rect">
            <a:avLst/>
          </a:prstGeom>
        </p:spPr>
        <p:txBody>
          <a:bodyPr wrap="none">
            <a:spAutoFit/>
          </a:bodyPr>
          <a:lstStyle/>
          <a:p>
            <a:r>
              <a:rPr lang="en-US" b="1" dirty="0" smtClean="0"/>
              <a:t>6</a:t>
            </a:r>
            <a:endParaRPr lang="en-US" dirty="0"/>
          </a:p>
        </p:txBody>
      </p:sp>
      <p:sp>
        <p:nvSpPr>
          <p:cNvPr id="38" name="Rectangle 37"/>
          <p:cNvSpPr/>
          <p:nvPr/>
        </p:nvSpPr>
        <p:spPr>
          <a:xfrm>
            <a:off x="1461524" y="5305848"/>
            <a:ext cx="364202" cy="369332"/>
          </a:xfrm>
          <a:prstGeom prst="rect">
            <a:avLst/>
          </a:prstGeom>
        </p:spPr>
        <p:txBody>
          <a:bodyPr wrap="none">
            <a:spAutoFit/>
          </a:bodyPr>
          <a:lstStyle/>
          <a:p>
            <a:r>
              <a:rPr lang="en-US" b="1" dirty="0" smtClean="0"/>
              <a:t>A</a:t>
            </a:r>
            <a:endParaRPr lang="en-US" dirty="0"/>
          </a:p>
        </p:txBody>
      </p:sp>
      <p:sp>
        <p:nvSpPr>
          <p:cNvPr id="39" name="Rectangle 38"/>
          <p:cNvSpPr/>
          <p:nvPr/>
        </p:nvSpPr>
        <p:spPr>
          <a:xfrm>
            <a:off x="2978219" y="5533753"/>
            <a:ext cx="346570" cy="369332"/>
          </a:xfrm>
          <a:prstGeom prst="rect">
            <a:avLst/>
          </a:prstGeom>
        </p:spPr>
        <p:txBody>
          <a:bodyPr wrap="none">
            <a:spAutoFit/>
          </a:bodyPr>
          <a:lstStyle/>
          <a:p>
            <a:r>
              <a:rPr lang="en-US" b="1" dirty="0" smtClean="0"/>
              <a:t>B</a:t>
            </a:r>
            <a:endParaRPr lang="en-US" dirty="0"/>
          </a:p>
        </p:txBody>
      </p:sp>
      <p:sp>
        <p:nvSpPr>
          <p:cNvPr id="40" name="Rectangle 39"/>
          <p:cNvSpPr/>
          <p:nvPr/>
        </p:nvSpPr>
        <p:spPr>
          <a:xfrm>
            <a:off x="4396866" y="5403643"/>
            <a:ext cx="362600" cy="369332"/>
          </a:xfrm>
          <a:prstGeom prst="rect">
            <a:avLst/>
          </a:prstGeom>
        </p:spPr>
        <p:txBody>
          <a:bodyPr wrap="none">
            <a:spAutoFit/>
          </a:bodyPr>
          <a:lstStyle/>
          <a:p>
            <a:r>
              <a:rPr lang="en-US" b="1" dirty="0" smtClean="0"/>
              <a:t>C</a:t>
            </a:r>
            <a:endParaRPr lang="en-US" dirty="0"/>
          </a:p>
        </p:txBody>
      </p:sp>
      <p:sp>
        <p:nvSpPr>
          <p:cNvPr id="41" name="Rectangle 40"/>
          <p:cNvSpPr/>
          <p:nvPr/>
        </p:nvSpPr>
        <p:spPr>
          <a:xfrm>
            <a:off x="5860705" y="5782343"/>
            <a:ext cx="369012" cy="369332"/>
          </a:xfrm>
          <a:prstGeom prst="rect">
            <a:avLst/>
          </a:prstGeom>
        </p:spPr>
        <p:txBody>
          <a:bodyPr wrap="none">
            <a:spAutoFit/>
          </a:bodyPr>
          <a:lstStyle/>
          <a:p>
            <a:r>
              <a:rPr lang="en-US" b="1" dirty="0" smtClean="0"/>
              <a:t>D</a:t>
            </a:r>
            <a:endParaRPr lang="en-US" dirty="0"/>
          </a:p>
        </p:txBody>
      </p:sp>
      <p:sp>
        <p:nvSpPr>
          <p:cNvPr id="42" name="Rectangle 41"/>
          <p:cNvSpPr/>
          <p:nvPr/>
        </p:nvSpPr>
        <p:spPr>
          <a:xfrm>
            <a:off x="7360316" y="5187269"/>
            <a:ext cx="330540" cy="369332"/>
          </a:xfrm>
          <a:prstGeom prst="rect">
            <a:avLst/>
          </a:prstGeom>
        </p:spPr>
        <p:txBody>
          <a:bodyPr wrap="none">
            <a:spAutoFit/>
          </a:bodyPr>
          <a:lstStyle/>
          <a:p>
            <a:r>
              <a:rPr lang="en-US" b="1" dirty="0" smtClean="0"/>
              <a:t>E</a:t>
            </a:r>
            <a:endParaRPr lang="en-US" dirty="0"/>
          </a:p>
        </p:txBody>
      </p:sp>
      <p:sp>
        <p:nvSpPr>
          <p:cNvPr id="43" name="Rectangle 42"/>
          <p:cNvSpPr/>
          <p:nvPr/>
        </p:nvSpPr>
        <p:spPr>
          <a:xfrm>
            <a:off x="8889313" y="5672686"/>
            <a:ext cx="324128" cy="369332"/>
          </a:xfrm>
          <a:prstGeom prst="rect">
            <a:avLst/>
          </a:prstGeom>
        </p:spPr>
        <p:txBody>
          <a:bodyPr wrap="none">
            <a:spAutoFit/>
          </a:bodyPr>
          <a:lstStyle/>
          <a:p>
            <a:r>
              <a:rPr lang="en-US" b="1" dirty="0" smtClean="0"/>
              <a:t>F</a:t>
            </a:r>
            <a:endParaRPr lang="en-US" dirty="0"/>
          </a:p>
        </p:txBody>
      </p:sp>
      <p:sp>
        <p:nvSpPr>
          <p:cNvPr id="44" name="Rectangle 43"/>
          <p:cNvSpPr/>
          <p:nvPr/>
        </p:nvSpPr>
        <p:spPr>
          <a:xfrm>
            <a:off x="10351986" y="5303354"/>
            <a:ext cx="372218" cy="369332"/>
          </a:xfrm>
          <a:prstGeom prst="rect">
            <a:avLst/>
          </a:prstGeom>
        </p:spPr>
        <p:txBody>
          <a:bodyPr wrap="none">
            <a:spAutoFit/>
          </a:bodyPr>
          <a:lstStyle/>
          <a:p>
            <a:r>
              <a:rPr lang="en-US" b="1" dirty="0" smtClean="0"/>
              <a:t>G</a:t>
            </a:r>
            <a:endParaRPr lang="en-US" dirty="0"/>
          </a:p>
        </p:txBody>
      </p:sp>
      <p:sp>
        <p:nvSpPr>
          <p:cNvPr id="45" name="Rectangle 44"/>
          <p:cNvSpPr/>
          <p:nvPr/>
        </p:nvSpPr>
        <p:spPr>
          <a:xfrm rot="16200000">
            <a:off x="-199242" y="1981723"/>
            <a:ext cx="1355663" cy="369332"/>
          </a:xfrm>
          <a:prstGeom prst="rect">
            <a:avLst/>
          </a:prstGeom>
        </p:spPr>
        <p:txBody>
          <a:bodyPr wrap="square">
            <a:spAutoFit/>
          </a:bodyPr>
          <a:lstStyle/>
          <a:p>
            <a:r>
              <a:rPr lang="en-US" b="1" dirty="0" smtClean="0"/>
              <a:t>ROOMS</a:t>
            </a:r>
            <a:endParaRPr lang="en-US" dirty="0"/>
          </a:p>
        </p:txBody>
      </p:sp>
      <p:sp>
        <p:nvSpPr>
          <p:cNvPr id="46" name="Rectangle 45"/>
          <p:cNvSpPr/>
          <p:nvPr/>
        </p:nvSpPr>
        <p:spPr>
          <a:xfrm rot="16200000">
            <a:off x="-153311" y="5268502"/>
            <a:ext cx="1355663" cy="369332"/>
          </a:xfrm>
          <a:prstGeom prst="rect">
            <a:avLst/>
          </a:prstGeom>
        </p:spPr>
        <p:txBody>
          <a:bodyPr wrap="square">
            <a:spAutoFit/>
          </a:bodyPr>
          <a:lstStyle/>
          <a:p>
            <a:r>
              <a:rPr lang="en-US" b="1" dirty="0" smtClean="0"/>
              <a:t>CLASSES</a:t>
            </a:r>
            <a:endParaRPr lang="en-US" dirty="0"/>
          </a:p>
        </p:txBody>
      </p:sp>
    </p:spTree>
    <p:extLst>
      <p:ext uri="{BB962C8B-B14F-4D97-AF65-F5344CB8AC3E}">
        <p14:creationId xmlns:p14="http://schemas.microsoft.com/office/powerpoint/2010/main" val="251436791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ctrTitle"/>
          </p:nvPr>
        </p:nvSpPr>
        <p:spPr>
          <a:xfrm>
            <a:off x="1531815" y="1010772"/>
            <a:ext cx="10660185" cy="5593228"/>
          </a:xfrm>
        </p:spPr>
        <p:txBody>
          <a:bodyPr anchor="t">
            <a:normAutofit/>
          </a:bodyPr>
          <a:lstStyle/>
          <a:p>
            <a:pPr algn="l"/>
            <a:r>
              <a:rPr lang="en-US" sz="2400" dirty="0"/>
              <a:t/>
            </a:r>
            <a:br>
              <a:rPr lang="en-US" sz="2400" dirty="0"/>
            </a:br>
            <a:r>
              <a:rPr lang="en-US" sz="2400" dirty="0" smtClean="0"/>
              <a:t/>
            </a:r>
            <a:br>
              <a:rPr lang="en-US" sz="2400" dirty="0" smtClean="0"/>
            </a:br>
            <a:r>
              <a:rPr lang="en-US" sz="2400" dirty="0" smtClean="0"/>
              <a:t/>
            </a:r>
            <a:br>
              <a:rPr lang="en-US" sz="2400" dirty="0" smtClean="0"/>
            </a:br>
            <a:endParaRPr lang="en-US" sz="2400" dirty="0"/>
          </a:p>
        </p:txBody>
      </p:sp>
      <p:sp>
        <p:nvSpPr>
          <p:cNvPr id="10" name="Rectangle 9"/>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1" name="TextBox 10"/>
          <p:cNvSpPr txBox="1"/>
          <p:nvPr/>
        </p:nvSpPr>
        <p:spPr>
          <a:xfrm>
            <a:off x="0" y="320462"/>
            <a:ext cx="1568378" cy="338554"/>
          </a:xfrm>
          <a:prstGeom prst="rect">
            <a:avLst/>
          </a:prstGeom>
          <a:noFill/>
        </p:spPr>
        <p:txBody>
          <a:bodyPr wrap="none" rtlCol="0">
            <a:spAutoFit/>
          </a:bodyPr>
          <a:lstStyle/>
          <a:p>
            <a:r>
              <a:rPr lang="en-US" sz="1600" b="1" dirty="0" smtClean="0">
                <a:solidFill>
                  <a:schemeClr val="bg1"/>
                </a:solidFill>
              </a:rPr>
              <a:t>MODEL: BINS</a:t>
            </a:r>
            <a:endParaRPr lang="en-US" sz="1600" b="1" dirty="0">
              <a:solidFill>
                <a:schemeClr val="bg1"/>
              </a:solidFill>
            </a:endParaRPr>
          </a:p>
        </p:txBody>
      </p:sp>
      <p:sp>
        <p:nvSpPr>
          <p:cNvPr id="2" name="Rectangle 1"/>
          <p:cNvSpPr/>
          <p:nvPr/>
        </p:nvSpPr>
        <p:spPr>
          <a:xfrm>
            <a:off x="1718443" y="2332489"/>
            <a:ext cx="1255329" cy="1430356"/>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1606792" y="3839580"/>
            <a:ext cx="905888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1606792" y="1187122"/>
            <a:ext cx="9058882" cy="2652458"/>
            <a:chOff x="804074" y="1640336"/>
            <a:chExt cx="9058882" cy="2652458"/>
          </a:xfrm>
        </p:grpSpPr>
        <p:cxnSp>
          <p:nvCxnSpPr>
            <p:cNvPr id="9" name="Straight Connector 8"/>
            <p:cNvCxnSpPr/>
            <p:nvPr/>
          </p:nvCxnSpPr>
          <p:spPr>
            <a:xfrm>
              <a:off x="804074"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282705"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3775295"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289986"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6800996"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8363388"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62956" y="1640336"/>
              <a:ext cx="0" cy="26524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6" name="Rectangle 25"/>
          <p:cNvSpPr/>
          <p:nvPr/>
        </p:nvSpPr>
        <p:spPr>
          <a:xfrm>
            <a:off x="3238955" y="1075161"/>
            <a:ext cx="1255329" cy="947965"/>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16200000">
            <a:off x="4877046" y="2620622"/>
            <a:ext cx="916622" cy="129989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707975" y="1752576"/>
            <a:ext cx="1255329" cy="49718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3238955" y="2152748"/>
            <a:ext cx="1255329" cy="160409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1705215" y="974951"/>
            <a:ext cx="1255329" cy="69667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4689247" y="1271207"/>
            <a:ext cx="1255329" cy="1430356"/>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2267727" y="3918033"/>
            <a:ext cx="311304" cy="369332"/>
          </a:xfrm>
          <a:prstGeom prst="rect">
            <a:avLst/>
          </a:prstGeom>
        </p:spPr>
        <p:txBody>
          <a:bodyPr wrap="none">
            <a:spAutoFit/>
          </a:bodyPr>
          <a:lstStyle/>
          <a:p>
            <a:r>
              <a:rPr lang="en-US" b="1" dirty="0" smtClean="0"/>
              <a:t>1</a:t>
            </a:r>
            <a:endParaRPr lang="en-US" dirty="0"/>
          </a:p>
        </p:txBody>
      </p:sp>
      <p:sp>
        <p:nvSpPr>
          <p:cNvPr id="33" name="Rectangle 32"/>
          <p:cNvSpPr/>
          <p:nvPr/>
        </p:nvSpPr>
        <p:spPr>
          <a:xfrm>
            <a:off x="3683077" y="3918033"/>
            <a:ext cx="311304" cy="369332"/>
          </a:xfrm>
          <a:prstGeom prst="rect">
            <a:avLst/>
          </a:prstGeom>
        </p:spPr>
        <p:txBody>
          <a:bodyPr wrap="none">
            <a:spAutoFit/>
          </a:bodyPr>
          <a:lstStyle/>
          <a:p>
            <a:r>
              <a:rPr lang="en-US" b="1" dirty="0" smtClean="0"/>
              <a:t>2</a:t>
            </a:r>
            <a:endParaRPr lang="en-US" dirty="0"/>
          </a:p>
        </p:txBody>
      </p:sp>
      <p:sp>
        <p:nvSpPr>
          <p:cNvPr id="34" name="Rectangle 33"/>
          <p:cNvSpPr/>
          <p:nvPr/>
        </p:nvSpPr>
        <p:spPr>
          <a:xfrm>
            <a:off x="5214892" y="3922314"/>
            <a:ext cx="311304" cy="369332"/>
          </a:xfrm>
          <a:prstGeom prst="rect">
            <a:avLst/>
          </a:prstGeom>
        </p:spPr>
        <p:txBody>
          <a:bodyPr wrap="none">
            <a:spAutoFit/>
          </a:bodyPr>
          <a:lstStyle/>
          <a:p>
            <a:r>
              <a:rPr lang="en-US" b="1" dirty="0" smtClean="0"/>
              <a:t>3</a:t>
            </a:r>
            <a:endParaRPr lang="en-US" dirty="0"/>
          </a:p>
        </p:txBody>
      </p:sp>
      <p:sp>
        <p:nvSpPr>
          <p:cNvPr id="35" name="Rectangle 34"/>
          <p:cNvSpPr/>
          <p:nvPr/>
        </p:nvSpPr>
        <p:spPr>
          <a:xfrm>
            <a:off x="6706255" y="3883088"/>
            <a:ext cx="311304" cy="369332"/>
          </a:xfrm>
          <a:prstGeom prst="rect">
            <a:avLst/>
          </a:prstGeom>
        </p:spPr>
        <p:txBody>
          <a:bodyPr wrap="none">
            <a:spAutoFit/>
          </a:bodyPr>
          <a:lstStyle/>
          <a:p>
            <a:r>
              <a:rPr lang="en-US" b="1" dirty="0" smtClean="0"/>
              <a:t>4</a:t>
            </a:r>
            <a:endParaRPr lang="en-US" dirty="0"/>
          </a:p>
        </p:txBody>
      </p:sp>
      <p:sp>
        <p:nvSpPr>
          <p:cNvPr id="36" name="Rectangle 35"/>
          <p:cNvSpPr/>
          <p:nvPr/>
        </p:nvSpPr>
        <p:spPr>
          <a:xfrm>
            <a:off x="8307732" y="3883088"/>
            <a:ext cx="311304" cy="369332"/>
          </a:xfrm>
          <a:prstGeom prst="rect">
            <a:avLst/>
          </a:prstGeom>
        </p:spPr>
        <p:txBody>
          <a:bodyPr wrap="none">
            <a:spAutoFit/>
          </a:bodyPr>
          <a:lstStyle/>
          <a:p>
            <a:r>
              <a:rPr lang="en-US" b="1" dirty="0" smtClean="0"/>
              <a:t>5</a:t>
            </a:r>
            <a:endParaRPr lang="en-US" dirty="0"/>
          </a:p>
        </p:txBody>
      </p:sp>
      <p:sp>
        <p:nvSpPr>
          <p:cNvPr id="37" name="Rectangle 36"/>
          <p:cNvSpPr/>
          <p:nvPr/>
        </p:nvSpPr>
        <p:spPr>
          <a:xfrm>
            <a:off x="9879974" y="3883088"/>
            <a:ext cx="311304" cy="369332"/>
          </a:xfrm>
          <a:prstGeom prst="rect">
            <a:avLst/>
          </a:prstGeom>
        </p:spPr>
        <p:txBody>
          <a:bodyPr wrap="none">
            <a:spAutoFit/>
          </a:bodyPr>
          <a:lstStyle/>
          <a:p>
            <a:r>
              <a:rPr lang="en-US" b="1" dirty="0" smtClean="0"/>
              <a:t>6</a:t>
            </a:r>
            <a:endParaRPr lang="en-US" dirty="0"/>
          </a:p>
        </p:txBody>
      </p:sp>
      <p:sp>
        <p:nvSpPr>
          <p:cNvPr id="38" name="Rectangle 37"/>
          <p:cNvSpPr/>
          <p:nvPr/>
        </p:nvSpPr>
        <p:spPr>
          <a:xfrm>
            <a:off x="2196258" y="2862999"/>
            <a:ext cx="364202" cy="369332"/>
          </a:xfrm>
          <a:prstGeom prst="rect">
            <a:avLst/>
          </a:prstGeom>
        </p:spPr>
        <p:txBody>
          <a:bodyPr wrap="none">
            <a:spAutoFit/>
          </a:bodyPr>
          <a:lstStyle/>
          <a:p>
            <a:r>
              <a:rPr lang="en-US" b="1" dirty="0" smtClean="0"/>
              <a:t>A</a:t>
            </a:r>
            <a:endParaRPr lang="en-US" dirty="0"/>
          </a:p>
        </p:txBody>
      </p:sp>
      <p:sp>
        <p:nvSpPr>
          <p:cNvPr id="39" name="Rectangle 38"/>
          <p:cNvSpPr/>
          <p:nvPr/>
        </p:nvSpPr>
        <p:spPr>
          <a:xfrm>
            <a:off x="3679857" y="1351186"/>
            <a:ext cx="346570" cy="369332"/>
          </a:xfrm>
          <a:prstGeom prst="rect">
            <a:avLst/>
          </a:prstGeom>
        </p:spPr>
        <p:txBody>
          <a:bodyPr wrap="none">
            <a:spAutoFit/>
          </a:bodyPr>
          <a:lstStyle/>
          <a:p>
            <a:r>
              <a:rPr lang="en-US" b="1" dirty="0" smtClean="0"/>
              <a:t>B</a:t>
            </a:r>
            <a:endParaRPr lang="en-US" dirty="0"/>
          </a:p>
        </p:txBody>
      </p:sp>
      <p:sp>
        <p:nvSpPr>
          <p:cNvPr id="40" name="Rectangle 39"/>
          <p:cNvSpPr/>
          <p:nvPr/>
        </p:nvSpPr>
        <p:spPr>
          <a:xfrm rot="16200000">
            <a:off x="5182986" y="3108565"/>
            <a:ext cx="362600" cy="369332"/>
          </a:xfrm>
          <a:prstGeom prst="rect">
            <a:avLst/>
          </a:prstGeom>
        </p:spPr>
        <p:txBody>
          <a:bodyPr wrap="none">
            <a:spAutoFit/>
          </a:bodyPr>
          <a:lstStyle/>
          <a:p>
            <a:r>
              <a:rPr lang="en-US" b="1" dirty="0" smtClean="0"/>
              <a:t>C</a:t>
            </a:r>
            <a:endParaRPr lang="en-US" dirty="0"/>
          </a:p>
        </p:txBody>
      </p:sp>
      <p:sp>
        <p:nvSpPr>
          <p:cNvPr id="41" name="Rectangle 40"/>
          <p:cNvSpPr/>
          <p:nvPr/>
        </p:nvSpPr>
        <p:spPr>
          <a:xfrm>
            <a:off x="2196375" y="1816500"/>
            <a:ext cx="369012" cy="369332"/>
          </a:xfrm>
          <a:prstGeom prst="rect">
            <a:avLst/>
          </a:prstGeom>
        </p:spPr>
        <p:txBody>
          <a:bodyPr wrap="none">
            <a:spAutoFit/>
          </a:bodyPr>
          <a:lstStyle/>
          <a:p>
            <a:r>
              <a:rPr lang="en-US" b="1" dirty="0" smtClean="0"/>
              <a:t>D</a:t>
            </a:r>
            <a:endParaRPr lang="en-US" dirty="0"/>
          </a:p>
        </p:txBody>
      </p:sp>
      <p:sp>
        <p:nvSpPr>
          <p:cNvPr id="42" name="Rectangle 41"/>
          <p:cNvSpPr/>
          <p:nvPr/>
        </p:nvSpPr>
        <p:spPr>
          <a:xfrm>
            <a:off x="3695151" y="2738423"/>
            <a:ext cx="330540" cy="369332"/>
          </a:xfrm>
          <a:prstGeom prst="rect">
            <a:avLst/>
          </a:prstGeom>
        </p:spPr>
        <p:txBody>
          <a:bodyPr wrap="none">
            <a:spAutoFit/>
          </a:bodyPr>
          <a:lstStyle/>
          <a:p>
            <a:r>
              <a:rPr lang="en-US" b="1" dirty="0" smtClean="0"/>
              <a:t>E</a:t>
            </a:r>
            <a:endParaRPr lang="en-US" dirty="0"/>
          </a:p>
        </p:txBody>
      </p:sp>
      <p:sp>
        <p:nvSpPr>
          <p:cNvPr id="43" name="Rectangle 42"/>
          <p:cNvSpPr/>
          <p:nvPr/>
        </p:nvSpPr>
        <p:spPr>
          <a:xfrm>
            <a:off x="2177227" y="1138624"/>
            <a:ext cx="324128" cy="369332"/>
          </a:xfrm>
          <a:prstGeom prst="rect">
            <a:avLst/>
          </a:prstGeom>
        </p:spPr>
        <p:txBody>
          <a:bodyPr wrap="none">
            <a:spAutoFit/>
          </a:bodyPr>
          <a:lstStyle/>
          <a:p>
            <a:r>
              <a:rPr lang="en-US" b="1" dirty="0" smtClean="0"/>
              <a:t>F</a:t>
            </a:r>
            <a:endParaRPr lang="en-US" dirty="0"/>
          </a:p>
        </p:txBody>
      </p:sp>
      <p:sp>
        <p:nvSpPr>
          <p:cNvPr id="44" name="Rectangle 43"/>
          <p:cNvSpPr/>
          <p:nvPr/>
        </p:nvSpPr>
        <p:spPr>
          <a:xfrm>
            <a:off x="5161259" y="1799225"/>
            <a:ext cx="372218" cy="369332"/>
          </a:xfrm>
          <a:prstGeom prst="rect">
            <a:avLst/>
          </a:prstGeom>
        </p:spPr>
        <p:txBody>
          <a:bodyPr wrap="none">
            <a:spAutoFit/>
          </a:bodyPr>
          <a:lstStyle/>
          <a:p>
            <a:r>
              <a:rPr lang="en-US" b="1" dirty="0" smtClean="0"/>
              <a:t>G</a:t>
            </a:r>
            <a:endParaRPr lang="en-US" dirty="0"/>
          </a:p>
        </p:txBody>
      </p:sp>
      <p:sp>
        <p:nvSpPr>
          <p:cNvPr id="46" name="Rectangle 45"/>
          <p:cNvSpPr/>
          <p:nvPr/>
        </p:nvSpPr>
        <p:spPr>
          <a:xfrm>
            <a:off x="1606792" y="4608265"/>
            <a:ext cx="9058882" cy="1477328"/>
          </a:xfrm>
          <a:prstGeom prst="rect">
            <a:avLst/>
          </a:prstGeom>
        </p:spPr>
        <p:txBody>
          <a:bodyPr wrap="square">
            <a:spAutoFit/>
          </a:bodyPr>
          <a:lstStyle/>
          <a:p>
            <a:pPr algn="ctr"/>
            <a:r>
              <a:rPr lang="en-US" b="1" dirty="0" smtClean="0"/>
              <a:t>FIRST-FIT</a:t>
            </a:r>
          </a:p>
          <a:p>
            <a:pPr algn="ctr"/>
            <a:endParaRPr lang="en-US" b="1" dirty="0"/>
          </a:p>
          <a:p>
            <a:pPr algn="ctr"/>
            <a:r>
              <a:rPr lang="en-US" b="1" dirty="0" smtClean="0"/>
              <a:t>OPTIMIZES FOR LEAST NUMBER OF BINS (ROOMS)</a:t>
            </a:r>
          </a:p>
          <a:p>
            <a:pPr algn="ctr"/>
            <a:endParaRPr lang="en-US" b="1" dirty="0"/>
          </a:p>
          <a:p>
            <a:pPr algn="ctr"/>
            <a:r>
              <a:rPr lang="en-US" b="1" dirty="0" smtClean="0"/>
              <a:t>BETTER SUITED FOR NEW CONSTRUCTION</a:t>
            </a:r>
            <a:endParaRPr lang="en-US" dirty="0"/>
          </a:p>
        </p:txBody>
      </p:sp>
    </p:spTree>
    <p:extLst>
      <p:ext uri="{BB962C8B-B14F-4D97-AF65-F5344CB8AC3E}">
        <p14:creationId xmlns:p14="http://schemas.microsoft.com/office/powerpoint/2010/main" val="9879152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ctrTitle"/>
          </p:nvPr>
        </p:nvSpPr>
        <p:spPr>
          <a:xfrm>
            <a:off x="1531815" y="1010772"/>
            <a:ext cx="10660185" cy="5593228"/>
          </a:xfrm>
        </p:spPr>
        <p:txBody>
          <a:bodyPr anchor="t">
            <a:normAutofit/>
          </a:bodyPr>
          <a:lstStyle/>
          <a:p>
            <a:pPr algn="l"/>
            <a:r>
              <a:rPr lang="en-US" sz="2400" dirty="0"/>
              <a:t/>
            </a:r>
            <a:br>
              <a:rPr lang="en-US" sz="2400" dirty="0"/>
            </a:br>
            <a:r>
              <a:rPr lang="en-US" sz="2400" dirty="0" smtClean="0"/>
              <a:t/>
            </a:r>
            <a:br>
              <a:rPr lang="en-US" sz="2400" dirty="0" smtClean="0"/>
            </a:br>
            <a:r>
              <a:rPr lang="en-US" sz="2400" dirty="0" smtClean="0"/>
              <a:t/>
            </a:r>
            <a:br>
              <a:rPr lang="en-US" sz="2400" dirty="0" smtClean="0"/>
            </a:br>
            <a:endParaRPr lang="en-US" sz="2400" dirty="0"/>
          </a:p>
        </p:txBody>
      </p:sp>
      <p:sp>
        <p:nvSpPr>
          <p:cNvPr id="10" name="Rectangle 9"/>
          <p:cNvSpPr/>
          <p:nvPr/>
        </p:nvSpPr>
        <p:spPr>
          <a:xfrm>
            <a:off x="-2" y="320462"/>
            <a:ext cx="2239040"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1" name="TextBox 10"/>
          <p:cNvSpPr txBox="1"/>
          <p:nvPr/>
        </p:nvSpPr>
        <p:spPr>
          <a:xfrm>
            <a:off x="0" y="320462"/>
            <a:ext cx="2257477" cy="338554"/>
          </a:xfrm>
          <a:prstGeom prst="rect">
            <a:avLst/>
          </a:prstGeom>
          <a:noFill/>
        </p:spPr>
        <p:txBody>
          <a:bodyPr wrap="none" rtlCol="0">
            <a:spAutoFit/>
          </a:bodyPr>
          <a:lstStyle/>
          <a:p>
            <a:r>
              <a:rPr lang="en-US" sz="1600" b="1" dirty="0" smtClean="0">
                <a:solidFill>
                  <a:schemeClr val="bg1"/>
                </a:solidFill>
              </a:rPr>
              <a:t>MODEL: KNAPSACK</a:t>
            </a:r>
            <a:endParaRPr lang="en-US" sz="1600" b="1" dirty="0">
              <a:solidFill>
                <a:schemeClr val="bg1"/>
              </a:solidFill>
            </a:endParaRPr>
          </a:p>
        </p:txBody>
      </p:sp>
      <p:sp>
        <p:nvSpPr>
          <p:cNvPr id="2" name="Rectangle 1"/>
          <p:cNvSpPr/>
          <p:nvPr/>
        </p:nvSpPr>
        <p:spPr>
          <a:xfrm>
            <a:off x="983709" y="4775338"/>
            <a:ext cx="1255329" cy="1430356"/>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2537317" y="5257728"/>
            <a:ext cx="1255329" cy="947965"/>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4090926" y="4915700"/>
            <a:ext cx="916622" cy="129989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372305" y="5718419"/>
            <a:ext cx="1255329" cy="49718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904120" y="4601594"/>
            <a:ext cx="1255329" cy="160409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8417301" y="5509013"/>
            <a:ext cx="1255329" cy="69667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9879974" y="4775336"/>
            <a:ext cx="1255329" cy="1430356"/>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1461524" y="5305848"/>
            <a:ext cx="364202" cy="369332"/>
          </a:xfrm>
          <a:prstGeom prst="rect">
            <a:avLst/>
          </a:prstGeom>
        </p:spPr>
        <p:txBody>
          <a:bodyPr wrap="none">
            <a:spAutoFit/>
          </a:bodyPr>
          <a:lstStyle/>
          <a:p>
            <a:r>
              <a:rPr lang="en-US" b="1" dirty="0" smtClean="0"/>
              <a:t>A</a:t>
            </a:r>
            <a:endParaRPr lang="en-US" dirty="0"/>
          </a:p>
        </p:txBody>
      </p:sp>
      <p:sp>
        <p:nvSpPr>
          <p:cNvPr id="39" name="Rectangle 38"/>
          <p:cNvSpPr/>
          <p:nvPr/>
        </p:nvSpPr>
        <p:spPr>
          <a:xfrm>
            <a:off x="2978219" y="5533753"/>
            <a:ext cx="346570" cy="369332"/>
          </a:xfrm>
          <a:prstGeom prst="rect">
            <a:avLst/>
          </a:prstGeom>
        </p:spPr>
        <p:txBody>
          <a:bodyPr wrap="none">
            <a:spAutoFit/>
          </a:bodyPr>
          <a:lstStyle/>
          <a:p>
            <a:r>
              <a:rPr lang="en-US" b="1" dirty="0" smtClean="0"/>
              <a:t>B</a:t>
            </a:r>
            <a:endParaRPr lang="en-US" dirty="0"/>
          </a:p>
        </p:txBody>
      </p:sp>
      <p:sp>
        <p:nvSpPr>
          <p:cNvPr id="40" name="Rectangle 39"/>
          <p:cNvSpPr/>
          <p:nvPr/>
        </p:nvSpPr>
        <p:spPr>
          <a:xfrm>
            <a:off x="4396866" y="5403643"/>
            <a:ext cx="362600" cy="369332"/>
          </a:xfrm>
          <a:prstGeom prst="rect">
            <a:avLst/>
          </a:prstGeom>
        </p:spPr>
        <p:txBody>
          <a:bodyPr wrap="none">
            <a:spAutoFit/>
          </a:bodyPr>
          <a:lstStyle/>
          <a:p>
            <a:r>
              <a:rPr lang="en-US" b="1" dirty="0" smtClean="0"/>
              <a:t>C</a:t>
            </a:r>
            <a:endParaRPr lang="en-US" dirty="0"/>
          </a:p>
        </p:txBody>
      </p:sp>
      <p:sp>
        <p:nvSpPr>
          <p:cNvPr id="41" name="Rectangle 40"/>
          <p:cNvSpPr/>
          <p:nvPr/>
        </p:nvSpPr>
        <p:spPr>
          <a:xfrm>
            <a:off x="5860705" y="5782343"/>
            <a:ext cx="369012" cy="369332"/>
          </a:xfrm>
          <a:prstGeom prst="rect">
            <a:avLst/>
          </a:prstGeom>
        </p:spPr>
        <p:txBody>
          <a:bodyPr wrap="none">
            <a:spAutoFit/>
          </a:bodyPr>
          <a:lstStyle/>
          <a:p>
            <a:r>
              <a:rPr lang="en-US" b="1" dirty="0" smtClean="0"/>
              <a:t>D</a:t>
            </a:r>
            <a:endParaRPr lang="en-US" dirty="0"/>
          </a:p>
        </p:txBody>
      </p:sp>
      <p:sp>
        <p:nvSpPr>
          <p:cNvPr id="42" name="Rectangle 41"/>
          <p:cNvSpPr/>
          <p:nvPr/>
        </p:nvSpPr>
        <p:spPr>
          <a:xfrm>
            <a:off x="7360316" y="5187269"/>
            <a:ext cx="330540" cy="369332"/>
          </a:xfrm>
          <a:prstGeom prst="rect">
            <a:avLst/>
          </a:prstGeom>
        </p:spPr>
        <p:txBody>
          <a:bodyPr wrap="none">
            <a:spAutoFit/>
          </a:bodyPr>
          <a:lstStyle/>
          <a:p>
            <a:r>
              <a:rPr lang="en-US" b="1" dirty="0" smtClean="0"/>
              <a:t>E</a:t>
            </a:r>
            <a:endParaRPr lang="en-US" dirty="0"/>
          </a:p>
        </p:txBody>
      </p:sp>
      <p:sp>
        <p:nvSpPr>
          <p:cNvPr id="43" name="Rectangle 42"/>
          <p:cNvSpPr/>
          <p:nvPr/>
        </p:nvSpPr>
        <p:spPr>
          <a:xfrm>
            <a:off x="8889313" y="5672686"/>
            <a:ext cx="324128" cy="369332"/>
          </a:xfrm>
          <a:prstGeom prst="rect">
            <a:avLst/>
          </a:prstGeom>
        </p:spPr>
        <p:txBody>
          <a:bodyPr wrap="none">
            <a:spAutoFit/>
          </a:bodyPr>
          <a:lstStyle/>
          <a:p>
            <a:r>
              <a:rPr lang="en-US" b="1" dirty="0" smtClean="0"/>
              <a:t>F</a:t>
            </a:r>
            <a:endParaRPr lang="en-US" dirty="0"/>
          </a:p>
        </p:txBody>
      </p:sp>
      <p:sp>
        <p:nvSpPr>
          <p:cNvPr id="44" name="Rectangle 43"/>
          <p:cNvSpPr/>
          <p:nvPr/>
        </p:nvSpPr>
        <p:spPr>
          <a:xfrm>
            <a:off x="10351986" y="5303354"/>
            <a:ext cx="372218" cy="369332"/>
          </a:xfrm>
          <a:prstGeom prst="rect">
            <a:avLst/>
          </a:prstGeom>
        </p:spPr>
        <p:txBody>
          <a:bodyPr wrap="none">
            <a:spAutoFit/>
          </a:bodyPr>
          <a:lstStyle/>
          <a:p>
            <a:r>
              <a:rPr lang="en-US" b="1" dirty="0" smtClean="0"/>
              <a:t>G</a:t>
            </a:r>
            <a:endParaRPr lang="en-US" dirty="0"/>
          </a:p>
        </p:txBody>
      </p:sp>
      <p:sp>
        <p:nvSpPr>
          <p:cNvPr id="45" name="Rectangle 44"/>
          <p:cNvSpPr/>
          <p:nvPr/>
        </p:nvSpPr>
        <p:spPr>
          <a:xfrm rot="16200000">
            <a:off x="-199242" y="1981723"/>
            <a:ext cx="1355663" cy="369332"/>
          </a:xfrm>
          <a:prstGeom prst="rect">
            <a:avLst/>
          </a:prstGeom>
        </p:spPr>
        <p:txBody>
          <a:bodyPr wrap="square">
            <a:spAutoFit/>
          </a:bodyPr>
          <a:lstStyle/>
          <a:p>
            <a:r>
              <a:rPr lang="en-US" b="1" dirty="0" smtClean="0"/>
              <a:t>ROOMS</a:t>
            </a:r>
            <a:endParaRPr lang="en-US" dirty="0"/>
          </a:p>
        </p:txBody>
      </p:sp>
      <p:sp>
        <p:nvSpPr>
          <p:cNvPr id="46" name="Rectangle 45"/>
          <p:cNvSpPr/>
          <p:nvPr/>
        </p:nvSpPr>
        <p:spPr>
          <a:xfrm rot="16200000">
            <a:off x="-153311" y="5268502"/>
            <a:ext cx="1355663" cy="369332"/>
          </a:xfrm>
          <a:prstGeom prst="rect">
            <a:avLst/>
          </a:prstGeom>
        </p:spPr>
        <p:txBody>
          <a:bodyPr wrap="square">
            <a:spAutoFit/>
          </a:bodyPr>
          <a:lstStyle/>
          <a:p>
            <a:r>
              <a:rPr lang="en-US" b="1" dirty="0" smtClean="0"/>
              <a:t>CLASSES</a:t>
            </a:r>
            <a:endParaRPr lang="en-US" dirty="0"/>
          </a:p>
        </p:txBody>
      </p:sp>
      <p:sp>
        <p:nvSpPr>
          <p:cNvPr id="3" name="Rectangle 2"/>
          <p:cNvSpPr/>
          <p:nvPr/>
        </p:nvSpPr>
        <p:spPr>
          <a:xfrm>
            <a:off x="3618923" y="1019205"/>
            <a:ext cx="3741393" cy="2688709"/>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803180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8857"/>
            <a:ext cx="12192000" cy="6966857"/>
          </a:xfrm>
          <a:prstGeom prst="rect">
            <a:avLst/>
          </a:prstGeom>
        </p:spPr>
      </p:pic>
      <p:sp>
        <p:nvSpPr>
          <p:cNvPr id="5" name="Rectangle 4"/>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 name="TextBox 5"/>
          <p:cNvSpPr txBox="1"/>
          <p:nvPr/>
        </p:nvSpPr>
        <p:spPr>
          <a:xfrm>
            <a:off x="0" y="320462"/>
            <a:ext cx="1774781" cy="338554"/>
          </a:xfrm>
          <a:prstGeom prst="rect">
            <a:avLst/>
          </a:prstGeom>
          <a:noFill/>
        </p:spPr>
        <p:txBody>
          <a:bodyPr wrap="none" rtlCol="0">
            <a:spAutoFit/>
          </a:bodyPr>
          <a:lstStyle/>
          <a:p>
            <a:r>
              <a:rPr lang="en-US" sz="1600" b="1" dirty="0" smtClean="0">
                <a:solidFill>
                  <a:schemeClr val="bg1"/>
                </a:solidFill>
              </a:rPr>
              <a:t>BACKGROUND</a:t>
            </a:r>
            <a:endParaRPr lang="en-US" sz="1600" b="1" dirty="0">
              <a:solidFill>
                <a:schemeClr val="bg1"/>
              </a:solidFill>
            </a:endParaRPr>
          </a:p>
        </p:txBody>
      </p:sp>
    </p:spTree>
    <p:extLst>
      <p:ext uri="{BB962C8B-B14F-4D97-AF65-F5344CB8AC3E}">
        <p14:creationId xmlns:p14="http://schemas.microsoft.com/office/powerpoint/2010/main" val="122654931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ectangle 49"/>
          <p:cNvSpPr/>
          <p:nvPr/>
        </p:nvSpPr>
        <p:spPr>
          <a:xfrm>
            <a:off x="3692665" y="1061337"/>
            <a:ext cx="1255329" cy="947965"/>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3679187" y="2060949"/>
            <a:ext cx="1255329" cy="160409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ctrTitle"/>
          </p:nvPr>
        </p:nvSpPr>
        <p:spPr>
          <a:xfrm>
            <a:off x="1531815" y="1010772"/>
            <a:ext cx="10660185" cy="5593228"/>
          </a:xfrm>
        </p:spPr>
        <p:txBody>
          <a:bodyPr anchor="t">
            <a:normAutofit/>
          </a:bodyPr>
          <a:lstStyle/>
          <a:p>
            <a:pPr algn="l"/>
            <a:r>
              <a:rPr lang="en-US" sz="2400" dirty="0"/>
              <a:t/>
            </a:r>
            <a:br>
              <a:rPr lang="en-US" sz="2400" dirty="0"/>
            </a:br>
            <a:r>
              <a:rPr lang="en-US" sz="2400" dirty="0" smtClean="0"/>
              <a:t/>
            </a:r>
            <a:br>
              <a:rPr lang="en-US" sz="2400" dirty="0" smtClean="0"/>
            </a:br>
            <a:r>
              <a:rPr lang="en-US" sz="2400" dirty="0" smtClean="0"/>
              <a:t/>
            </a:r>
            <a:br>
              <a:rPr lang="en-US" sz="2400" dirty="0" smtClean="0"/>
            </a:br>
            <a:endParaRPr lang="en-US" sz="2400" dirty="0"/>
          </a:p>
        </p:txBody>
      </p:sp>
      <p:sp>
        <p:nvSpPr>
          <p:cNvPr id="10" name="Rectangle 9"/>
          <p:cNvSpPr/>
          <p:nvPr/>
        </p:nvSpPr>
        <p:spPr>
          <a:xfrm>
            <a:off x="-2" y="320462"/>
            <a:ext cx="2239040"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1" name="TextBox 10"/>
          <p:cNvSpPr txBox="1"/>
          <p:nvPr/>
        </p:nvSpPr>
        <p:spPr>
          <a:xfrm>
            <a:off x="0" y="320462"/>
            <a:ext cx="2257477" cy="338554"/>
          </a:xfrm>
          <a:prstGeom prst="rect">
            <a:avLst/>
          </a:prstGeom>
          <a:noFill/>
        </p:spPr>
        <p:txBody>
          <a:bodyPr wrap="none" rtlCol="0">
            <a:spAutoFit/>
          </a:bodyPr>
          <a:lstStyle/>
          <a:p>
            <a:r>
              <a:rPr lang="en-US" sz="1600" b="1" dirty="0" smtClean="0">
                <a:solidFill>
                  <a:schemeClr val="bg1"/>
                </a:solidFill>
              </a:rPr>
              <a:t>MODEL: KNAPSACK</a:t>
            </a:r>
            <a:endParaRPr lang="en-US" sz="1600" b="1" dirty="0">
              <a:solidFill>
                <a:schemeClr val="bg1"/>
              </a:solidFill>
            </a:endParaRPr>
          </a:p>
        </p:txBody>
      </p:sp>
      <p:sp>
        <p:nvSpPr>
          <p:cNvPr id="3" name="Rectangle 2"/>
          <p:cNvSpPr/>
          <p:nvPr/>
        </p:nvSpPr>
        <p:spPr>
          <a:xfrm>
            <a:off x="3618923" y="1019205"/>
            <a:ext cx="3741393" cy="2688709"/>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8009844" y="2260938"/>
            <a:ext cx="1255329" cy="1430356"/>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rot="16200000">
            <a:off x="5239291" y="2443981"/>
            <a:ext cx="916622" cy="129989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rot="16200000">
            <a:off x="6188619" y="2777896"/>
            <a:ext cx="1194787" cy="497180"/>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rot="16200000">
            <a:off x="6171373" y="1392545"/>
            <a:ext cx="1255329" cy="696679"/>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047652" y="1115684"/>
            <a:ext cx="1255329" cy="1430356"/>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8487659" y="2791448"/>
            <a:ext cx="364202" cy="369332"/>
          </a:xfrm>
          <a:prstGeom prst="rect">
            <a:avLst/>
          </a:prstGeom>
        </p:spPr>
        <p:txBody>
          <a:bodyPr wrap="none">
            <a:spAutoFit/>
          </a:bodyPr>
          <a:lstStyle/>
          <a:p>
            <a:r>
              <a:rPr lang="en-US" b="1" dirty="0" smtClean="0"/>
              <a:t>A</a:t>
            </a:r>
            <a:endParaRPr lang="en-US" dirty="0"/>
          </a:p>
        </p:txBody>
      </p:sp>
      <p:sp>
        <p:nvSpPr>
          <p:cNvPr id="34" name="Rectangle 33"/>
          <p:cNvSpPr/>
          <p:nvPr/>
        </p:nvSpPr>
        <p:spPr>
          <a:xfrm>
            <a:off x="4133567" y="1337362"/>
            <a:ext cx="346570" cy="369332"/>
          </a:xfrm>
          <a:prstGeom prst="rect">
            <a:avLst/>
          </a:prstGeom>
        </p:spPr>
        <p:txBody>
          <a:bodyPr wrap="none">
            <a:spAutoFit/>
          </a:bodyPr>
          <a:lstStyle/>
          <a:p>
            <a:r>
              <a:rPr lang="en-US" b="1" dirty="0" smtClean="0"/>
              <a:t>B</a:t>
            </a:r>
            <a:endParaRPr lang="en-US" dirty="0"/>
          </a:p>
        </p:txBody>
      </p:sp>
      <p:sp>
        <p:nvSpPr>
          <p:cNvPr id="35" name="Rectangle 34"/>
          <p:cNvSpPr/>
          <p:nvPr/>
        </p:nvSpPr>
        <p:spPr>
          <a:xfrm rot="16200000">
            <a:off x="5551487" y="2992850"/>
            <a:ext cx="362600" cy="369332"/>
          </a:xfrm>
          <a:prstGeom prst="rect">
            <a:avLst/>
          </a:prstGeom>
        </p:spPr>
        <p:txBody>
          <a:bodyPr wrap="none">
            <a:spAutoFit/>
          </a:bodyPr>
          <a:lstStyle/>
          <a:p>
            <a:r>
              <a:rPr lang="en-US" b="1" dirty="0" smtClean="0"/>
              <a:t>C</a:t>
            </a:r>
            <a:endParaRPr lang="en-US" dirty="0"/>
          </a:p>
        </p:txBody>
      </p:sp>
      <p:sp>
        <p:nvSpPr>
          <p:cNvPr id="36" name="Rectangle 35"/>
          <p:cNvSpPr/>
          <p:nvPr/>
        </p:nvSpPr>
        <p:spPr>
          <a:xfrm rot="16200000">
            <a:off x="6646748" y="2811549"/>
            <a:ext cx="369012" cy="369332"/>
          </a:xfrm>
          <a:prstGeom prst="rect">
            <a:avLst/>
          </a:prstGeom>
        </p:spPr>
        <p:txBody>
          <a:bodyPr wrap="none">
            <a:spAutoFit/>
          </a:bodyPr>
          <a:lstStyle/>
          <a:p>
            <a:r>
              <a:rPr lang="en-US" b="1" dirty="0" smtClean="0"/>
              <a:t>D</a:t>
            </a:r>
            <a:endParaRPr lang="en-US" dirty="0"/>
          </a:p>
        </p:txBody>
      </p:sp>
      <p:sp>
        <p:nvSpPr>
          <p:cNvPr id="37" name="Rectangle 36"/>
          <p:cNvSpPr/>
          <p:nvPr/>
        </p:nvSpPr>
        <p:spPr>
          <a:xfrm>
            <a:off x="4148861" y="2724599"/>
            <a:ext cx="330540" cy="369332"/>
          </a:xfrm>
          <a:prstGeom prst="rect">
            <a:avLst/>
          </a:prstGeom>
        </p:spPr>
        <p:txBody>
          <a:bodyPr wrap="none">
            <a:spAutoFit/>
          </a:bodyPr>
          <a:lstStyle/>
          <a:p>
            <a:r>
              <a:rPr lang="en-US" b="1" dirty="0" smtClean="0"/>
              <a:t>E</a:t>
            </a:r>
            <a:endParaRPr lang="en-US" dirty="0"/>
          </a:p>
        </p:txBody>
      </p:sp>
      <p:sp>
        <p:nvSpPr>
          <p:cNvPr id="47" name="Rectangle 46"/>
          <p:cNvSpPr/>
          <p:nvPr/>
        </p:nvSpPr>
        <p:spPr>
          <a:xfrm rot="16200000">
            <a:off x="6643385" y="1556218"/>
            <a:ext cx="324128" cy="369332"/>
          </a:xfrm>
          <a:prstGeom prst="rect">
            <a:avLst/>
          </a:prstGeom>
        </p:spPr>
        <p:txBody>
          <a:bodyPr wrap="none">
            <a:spAutoFit/>
          </a:bodyPr>
          <a:lstStyle/>
          <a:p>
            <a:r>
              <a:rPr lang="en-US" b="1" dirty="0" smtClean="0"/>
              <a:t>F</a:t>
            </a:r>
            <a:endParaRPr lang="en-US" dirty="0"/>
          </a:p>
        </p:txBody>
      </p:sp>
      <p:sp>
        <p:nvSpPr>
          <p:cNvPr id="48" name="Rectangle 47"/>
          <p:cNvSpPr/>
          <p:nvPr/>
        </p:nvSpPr>
        <p:spPr>
          <a:xfrm>
            <a:off x="5614969" y="1785401"/>
            <a:ext cx="372218" cy="369332"/>
          </a:xfrm>
          <a:prstGeom prst="rect">
            <a:avLst/>
          </a:prstGeom>
        </p:spPr>
        <p:txBody>
          <a:bodyPr wrap="none">
            <a:spAutoFit/>
          </a:bodyPr>
          <a:lstStyle/>
          <a:p>
            <a:r>
              <a:rPr lang="en-US" b="1" dirty="0" smtClean="0"/>
              <a:t>G</a:t>
            </a:r>
            <a:endParaRPr lang="en-US" dirty="0"/>
          </a:p>
        </p:txBody>
      </p:sp>
      <p:sp>
        <p:nvSpPr>
          <p:cNvPr id="49" name="Rectangle 48"/>
          <p:cNvSpPr/>
          <p:nvPr/>
        </p:nvSpPr>
        <p:spPr>
          <a:xfrm>
            <a:off x="1531815" y="3975636"/>
            <a:ext cx="9058882" cy="2585323"/>
          </a:xfrm>
          <a:prstGeom prst="rect">
            <a:avLst/>
          </a:prstGeom>
        </p:spPr>
        <p:txBody>
          <a:bodyPr wrap="square">
            <a:spAutoFit/>
          </a:bodyPr>
          <a:lstStyle/>
          <a:p>
            <a:pPr algn="ctr"/>
            <a:r>
              <a:rPr lang="en-US" dirty="0" smtClean="0"/>
              <a:t>FIRST-FIT</a:t>
            </a:r>
          </a:p>
          <a:p>
            <a:pPr algn="ctr"/>
            <a:endParaRPr lang="en-US" dirty="0"/>
          </a:p>
          <a:p>
            <a:pPr algn="ctr"/>
            <a:r>
              <a:rPr lang="en-US" dirty="0" smtClean="0"/>
              <a:t>OPTIMIZES FOR  VALUE OF ITEMS (CLASSES)</a:t>
            </a:r>
          </a:p>
          <a:p>
            <a:pPr algn="ctr"/>
            <a:endParaRPr lang="en-US" dirty="0"/>
          </a:p>
          <a:p>
            <a:pPr algn="ctr"/>
            <a:r>
              <a:rPr lang="en-US" dirty="0" smtClean="0"/>
              <a:t>COMPLICATED TO SET UP MULTIPLE KNAPSACKS</a:t>
            </a:r>
          </a:p>
          <a:p>
            <a:pPr algn="ctr"/>
            <a:endParaRPr lang="en-US" dirty="0" smtClean="0"/>
          </a:p>
          <a:p>
            <a:pPr algn="ctr"/>
            <a:r>
              <a:rPr lang="en-US" dirty="0" smtClean="0"/>
              <a:t>NOT GENERALIZABLE </a:t>
            </a:r>
          </a:p>
          <a:p>
            <a:pPr algn="ctr"/>
            <a:endParaRPr lang="en-US" dirty="0"/>
          </a:p>
          <a:p>
            <a:pPr algn="ctr"/>
            <a:r>
              <a:rPr lang="en-US" dirty="0" smtClean="0"/>
              <a:t>MORE IMPORTANTLY : BEYOND MY PYTHON SKILLS</a:t>
            </a:r>
            <a:endParaRPr lang="en-US" dirty="0"/>
          </a:p>
        </p:txBody>
      </p:sp>
    </p:spTree>
    <p:extLst>
      <p:ext uri="{BB962C8B-B14F-4D97-AF65-F5344CB8AC3E}">
        <p14:creationId xmlns:p14="http://schemas.microsoft.com/office/powerpoint/2010/main" val="274797730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rgbClr val="DFF3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4" name="TextBox 3"/>
          <p:cNvSpPr txBox="1"/>
          <p:nvPr/>
        </p:nvSpPr>
        <p:spPr>
          <a:xfrm>
            <a:off x="0" y="320462"/>
            <a:ext cx="966931" cy="338554"/>
          </a:xfrm>
          <a:prstGeom prst="rect">
            <a:avLst/>
          </a:prstGeom>
          <a:noFill/>
        </p:spPr>
        <p:txBody>
          <a:bodyPr wrap="none" rtlCol="0">
            <a:spAutoFit/>
          </a:bodyPr>
          <a:lstStyle/>
          <a:p>
            <a:r>
              <a:rPr lang="en-US" sz="1600" b="1" dirty="0" smtClean="0">
                <a:solidFill>
                  <a:schemeClr val="bg1"/>
                </a:solidFill>
              </a:rPr>
              <a:t>MODEL</a:t>
            </a:r>
            <a:endParaRPr lang="en-US" sz="1600" b="1" dirty="0">
              <a:solidFill>
                <a:schemeClr val="bg1"/>
              </a:solidFill>
            </a:endParaRPr>
          </a:p>
        </p:txBody>
      </p:sp>
      <p:sp>
        <p:nvSpPr>
          <p:cNvPr id="7" name="Title 1"/>
          <p:cNvSpPr txBox="1">
            <a:spLocks/>
          </p:cNvSpPr>
          <p:nvPr/>
        </p:nvSpPr>
        <p:spPr>
          <a:xfrm>
            <a:off x="655084" y="3429000"/>
            <a:ext cx="11269786" cy="238760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b="1" u="sng" dirty="0" smtClean="0"/>
              <a:t>Final Approach:</a:t>
            </a:r>
          </a:p>
          <a:p>
            <a:pPr marL="342900" indent="-342900" algn="l">
              <a:buFont typeface="Arial" panose="020B0604020202020204" pitchFamily="34" charset="0"/>
              <a:buChar char="•"/>
            </a:pPr>
            <a:r>
              <a:rPr lang="en-US" sz="2000" dirty="0" smtClean="0"/>
              <a:t>‘Room Scenario’ is a combination of the 12 room types that ‘fits’ in the square footage of the existing buildings</a:t>
            </a:r>
          </a:p>
          <a:p>
            <a:pPr marL="342900" indent="-342900" algn="l">
              <a:buFont typeface="Arial" panose="020B0604020202020204" pitchFamily="34" charset="0"/>
              <a:buChar char="•"/>
            </a:pPr>
            <a:r>
              <a:rPr lang="en-US" sz="2000" dirty="0" smtClean="0"/>
              <a:t>Exhaustive list was way too many (something like 71! possible arrangements ) so I had to get creative</a:t>
            </a:r>
          </a:p>
          <a:p>
            <a:pPr marL="342900" indent="-342900" algn="l">
              <a:buFont typeface="Arial" panose="020B0604020202020204" pitchFamily="34" charset="0"/>
              <a:buChar char="•"/>
            </a:pPr>
            <a:r>
              <a:rPr lang="en-US" sz="2000" dirty="0" smtClean="0"/>
              <a:t>Figure out the highest hours used in a semester of a given room type (take top occurrence over 9 semesters) </a:t>
            </a:r>
            <a:r>
              <a:rPr lang="en-US" sz="2000" dirty="0" smtClean="0">
                <a:sym typeface="Wingdings" panose="05000000000000000000" pitchFamily="2" charset="2"/>
              </a:rPr>
              <a:t> this is the base requirement</a:t>
            </a:r>
            <a:endParaRPr lang="en-US" sz="2000" dirty="0" smtClean="0"/>
          </a:p>
          <a:p>
            <a:pPr marL="342900" indent="-342900" algn="l">
              <a:buFont typeface="Arial" panose="020B0604020202020204" pitchFamily="34" charset="0"/>
              <a:buChar char="•"/>
            </a:pPr>
            <a:r>
              <a:rPr lang="en-US" sz="2000" dirty="0" smtClean="0"/>
              <a:t>Given the amount of space ‘left over’ I can figure out the growth potential (say 10% over 6 years)</a:t>
            </a:r>
          </a:p>
          <a:p>
            <a:pPr marL="342900" indent="-342900" algn="l">
              <a:buFont typeface="Arial" panose="020B0604020202020204" pitchFamily="34" charset="0"/>
              <a:buChar char="•"/>
            </a:pPr>
            <a:r>
              <a:rPr lang="en-US" sz="2000" dirty="0" smtClean="0"/>
              <a:t>Compare the base requirements of rooms to what currently exists. </a:t>
            </a:r>
            <a:r>
              <a:rPr lang="en-US" sz="2000" dirty="0"/>
              <a:t> </a:t>
            </a:r>
            <a:r>
              <a:rPr lang="en-US" sz="2000" dirty="0" smtClean="0"/>
              <a:t>Anything superfluous was converted to ‘flex’ area I could come up with room combos for this flexible space. .. This was about 3k+ combos to review.</a:t>
            </a:r>
          </a:p>
          <a:p>
            <a:pPr marL="342900" indent="-342900" algn="l">
              <a:buFont typeface="Arial" panose="020B0604020202020204" pitchFamily="34" charset="0"/>
              <a:buChar char="•"/>
            </a:pPr>
            <a:r>
              <a:rPr lang="en-US" sz="2000" dirty="0" smtClean="0"/>
              <a:t>Calculate cost of these new spaces. The cost is based on conversion between technical and non-technical space.</a:t>
            </a:r>
          </a:p>
          <a:p>
            <a:pPr marL="342900" indent="-342900" algn="l">
              <a:buFont typeface="Arial" panose="020B0604020202020204" pitchFamily="34" charset="0"/>
              <a:buChar char="•"/>
            </a:pPr>
            <a:r>
              <a:rPr lang="en-US" sz="2000" dirty="0" smtClean="0"/>
              <a:t>Make suggestions to the client!</a:t>
            </a:r>
          </a:p>
          <a:p>
            <a:pPr marL="342900" indent="-342900" algn="l">
              <a:buFont typeface="Arial" panose="020B0604020202020204" pitchFamily="34" charset="0"/>
              <a:buChar char="•"/>
            </a:pPr>
            <a:endParaRPr lang="en-US" sz="2000" dirty="0" smtClean="0"/>
          </a:p>
          <a:p>
            <a:pPr marL="342900" indent="-342900" algn="l">
              <a:buFont typeface="Arial" panose="020B0604020202020204" pitchFamily="34" charset="0"/>
              <a:buChar char="•"/>
            </a:pPr>
            <a:endParaRPr lang="en-US" sz="2000" dirty="0" smtClean="0"/>
          </a:p>
          <a:p>
            <a:pPr marL="342900" indent="-342900" algn="l">
              <a:buFont typeface="Arial" panose="020B0604020202020204" pitchFamily="34" charset="0"/>
              <a:buChar char="•"/>
            </a:pPr>
            <a:endParaRPr lang="en-US" sz="2000" dirty="0" smtClean="0"/>
          </a:p>
        </p:txBody>
      </p:sp>
    </p:spTree>
    <p:extLst>
      <p:ext uri="{BB962C8B-B14F-4D97-AF65-F5344CB8AC3E}">
        <p14:creationId xmlns:p14="http://schemas.microsoft.com/office/powerpoint/2010/main" val="31574537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Rectangle 92"/>
          <p:cNvSpPr/>
          <p:nvPr/>
        </p:nvSpPr>
        <p:spPr>
          <a:xfrm>
            <a:off x="170974" y="1186181"/>
            <a:ext cx="1563365" cy="1283263"/>
          </a:xfrm>
          <a:prstGeom prst="rect">
            <a:avLst/>
          </a:prstGeom>
          <a:solidFill>
            <a:srgbClr val="DD91E5"/>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p:cNvSpPr/>
          <p:nvPr/>
        </p:nvSpPr>
        <p:spPr>
          <a:xfrm rot="5400000">
            <a:off x="327495" y="2313214"/>
            <a:ext cx="462751" cy="775216"/>
          </a:xfrm>
          <a:prstGeom prst="rect">
            <a:avLst/>
          </a:prstGeom>
          <a:solidFill>
            <a:srgbClr val="97A14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p:cNvSpPr/>
          <p:nvPr/>
        </p:nvSpPr>
        <p:spPr>
          <a:xfrm>
            <a:off x="171282" y="3841703"/>
            <a:ext cx="1163341" cy="859731"/>
          </a:xfrm>
          <a:prstGeom prst="rect">
            <a:avLst/>
          </a:prstGeom>
          <a:solidFill>
            <a:srgbClr val="DF9153"/>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p:cNvSpPr/>
          <p:nvPr/>
        </p:nvSpPr>
        <p:spPr>
          <a:xfrm>
            <a:off x="1728119" y="2959505"/>
            <a:ext cx="375537" cy="890473"/>
          </a:xfrm>
          <a:prstGeom prst="rect">
            <a:avLst/>
          </a:prstGeom>
          <a:solidFill>
            <a:srgbClr val="4BABA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47" name="TextBox 46"/>
          <p:cNvSpPr txBox="1"/>
          <p:nvPr/>
        </p:nvSpPr>
        <p:spPr>
          <a:xfrm>
            <a:off x="0" y="320462"/>
            <a:ext cx="966931" cy="338554"/>
          </a:xfrm>
          <a:prstGeom prst="rect">
            <a:avLst/>
          </a:prstGeom>
          <a:noFill/>
        </p:spPr>
        <p:txBody>
          <a:bodyPr wrap="none" rtlCol="0">
            <a:spAutoFit/>
          </a:bodyPr>
          <a:lstStyle/>
          <a:p>
            <a:r>
              <a:rPr lang="en-US" sz="1600" b="1" dirty="0" smtClean="0">
                <a:solidFill>
                  <a:schemeClr val="bg1"/>
                </a:solidFill>
              </a:rPr>
              <a:t>MODEL</a:t>
            </a:r>
            <a:endParaRPr lang="en-US" sz="1600" b="1" dirty="0">
              <a:solidFill>
                <a:schemeClr val="bg1"/>
              </a:solidFill>
            </a:endParaRPr>
          </a:p>
        </p:txBody>
      </p:sp>
      <p:sp>
        <p:nvSpPr>
          <p:cNvPr id="126" name="Rectangle 125"/>
          <p:cNvSpPr/>
          <p:nvPr/>
        </p:nvSpPr>
        <p:spPr>
          <a:xfrm>
            <a:off x="2478199" y="3843582"/>
            <a:ext cx="840322" cy="838368"/>
          </a:xfrm>
          <a:prstGeom prst="rect">
            <a:avLst/>
          </a:prstGeom>
          <a:solidFill>
            <a:srgbClr val="50ABBD"/>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p:cNvSpPr/>
          <p:nvPr/>
        </p:nvSpPr>
        <p:spPr>
          <a:xfrm>
            <a:off x="357246" y="4796805"/>
            <a:ext cx="2209392" cy="1477328"/>
          </a:xfrm>
          <a:prstGeom prst="rect">
            <a:avLst/>
          </a:prstGeom>
        </p:spPr>
        <p:txBody>
          <a:bodyPr wrap="square">
            <a:spAutoFit/>
          </a:bodyPr>
          <a:lstStyle/>
          <a:p>
            <a:pPr algn="ctr"/>
            <a:r>
              <a:rPr lang="en-US" b="1" u="sng" dirty="0" smtClean="0"/>
              <a:t>Existing</a:t>
            </a:r>
          </a:p>
          <a:p>
            <a:pPr algn="ctr"/>
            <a:r>
              <a:rPr lang="en-US" dirty="0" smtClean="0"/>
              <a:t>23 </a:t>
            </a:r>
            <a:r>
              <a:rPr lang="en-US" dirty="0"/>
              <a:t>rooms</a:t>
            </a:r>
          </a:p>
          <a:p>
            <a:pPr algn="ctr"/>
            <a:r>
              <a:rPr lang="en-US" dirty="0" smtClean="0"/>
              <a:t>13 </a:t>
            </a:r>
            <a:r>
              <a:rPr lang="en-US" dirty="0"/>
              <a:t>Non-Technical</a:t>
            </a:r>
          </a:p>
          <a:p>
            <a:pPr algn="ctr"/>
            <a:r>
              <a:rPr lang="en-US" dirty="0" smtClean="0"/>
              <a:t>10 </a:t>
            </a:r>
            <a:r>
              <a:rPr lang="en-US" dirty="0"/>
              <a:t>Technical</a:t>
            </a:r>
          </a:p>
          <a:p>
            <a:pPr algn="ctr"/>
            <a:endParaRPr lang="en-US" b="1" dirty="0"/>
          </a:p>
        </p:txBody>
      </p:sp>
      <p:sp>
        <p:nvSpPr>
          <p:cNvPr id="165" name="Rectangle 164"/>
          <p:cNvSpPr/>
          <p:nvPr/>
        </p:nvSpPr>
        <p:spPr>
          <a:xfrm>
            <a:off x="7883372" y="2883198"/>
            <a:ext cx="4023293" cy="2585323"/>
          </a:xfrm>
          <a:prstGeom prst="rect">
            <a:avLst/>
          </a:prstGeom>
        </p:spPr>
        <p:txBody>
          <a:bodyPr wrap="square">
            <a:spAutoFit/>
          </a:bodyPr>
          <a:lstStyle/>
          <a:p>
            <a:pPr algn="ctr"/>
            <a:r>
              <a:rPr lang="en-US" b="1" dirty="0" smtClean="0"/>
              <a:t>23 to 20 </a:t>
            </a:r>
            <a:r>
              <a:rPr lang="en-US" b="1" dirty="0" err="1" smtClean="0"/>
              <a:t>rms</a:t>
            </a:r>
            <a:r>
              <a:rPr lang="en-US" b="1" dirty="0" smtClean="0"/>
              <a:t> : 3 Wall Removals</a:t>
            </a:r>
            <a:r>
              <a:rPr lang="en-US" b="1" dirty="0">
                <a:sym typeface="Wingdings" panose="05000000000000000000" pitchFamily="2" charset="2"/>
              </a:rPr>
              <a:t> </a:t>
            </a:r>
            <a:r>
              <a:rPr lang="en-US" b="1" dirty="0" smtClean="0"/>
              <a:t> </a:t>
            </a:r>
          </a:p>
          <a:p>
            <a:pPr algn="ctr"/>
            <a:r>
              <a:rPr lang="en-US" b="1" dirty="0" smtClean="0"/>
              <a:t>@ $5k = $15k </a:t>
            </a:r>
          </a:p>
          <a:p>
            <a:pPr algn="ctr"/>
            <a:endParaRPr lang="en-US" b="1" dirty="0"/>
          </a:p>
          <a:p>
            <a:pPr algn="ctr"/>
            <a:r>
              <a:rPr lang="en-US" b="1" dirty="0" smtClean="0"/>
              <a:t> 3 Technical </a:t>
            </a:r>
            <a:r>
              <a:rPr lang="en-US" b="1" dirty="0" err="1" smtClean="0"/>
              <a:t>Rms</a:t>
            </a:r>
            <a:r>
              <a:rPr lang="en-US" b="1" dirty="0" smtClean="0"/>
              <a:t> Added </a:t>
            </a:r>
            <a:r>
              <a:rPr lang="en-US" b="1" dirty="0" smtClean="0">
                <a:sym typeface="Wingdings" panose="05000000000000000000" pitchFamily="2" charset="2"/>
              </a:rPr>
              <a:t> </a:t>
            </a:r>
          </a:p>
          <a:p>
            <a:pPr algn="ctr"/>
            <a:r>
              <a:rPr lang="en-US" b="1" dirty="0" smtClean="0">
                <a:sym typeface="Wingdings" panose="05000000000000000000" pitchFamily="2" charset="2"/>
              </a:rPr>
              <a:t>@ $20k = $60k</a:t>
            </a:r>
          </a:p>
          <a:p>
            <a:pPr algn="ctr"/>
            <a:endParaRPr lang="en-US" b="1" dirty="0" smtClean="0">
              <a:sym typeface="Wingdings" panose="05000000000000000000" pitchFamily="2" charset="2"/>
            </a:endParaRPr>
          </a:p>
          <a:p>
            <a:pPr algn="ctr"/>
            <a:r>
              <a:rPr lang="en-US" b="1" dirty="0" smtClean="0">
                <a:sym typeface="Wingdings" panose="05000000000000000000" pitchFamily="2" charset="2"/>
              </a:rPr>
              <a:t>Cost of Scenario X = $75k</a:t>
            </a:r>
            <a:endParaRPr lang="en-US" b="1" dirty="0" smtClean="0"/>
          </a:p>
          <a:p>
            <a:endParaRPr lang="en-US" b="1" dirty="0"/>
          </a:p>
          <a:p>
            <a:endParaRPr lang="en-US" b="1" dirty="0"/>
          </a:p>
        </p:txBody>
      </p:sp>
      <p:sp>
        <p:nvSpPr>
          <p:cNvPr id="75" name="Rectangle 74"/>
          <p:cNvSpPr/>
          <p:nvPr/>
        </p:nvSpPr>
        <p:spPr>
          <a:xfrm>
            <a:off x="4599523" y="4828552"/>
            <a:ext cx="2762235" cy="1477328"/>
          </a:xfrm>
          <a:prstGeom prst="rect">
            <a:avLst/>
          </a:prstGeom>
        </p:spPr>
        <p:txBody>
          <a:bodyPr wrap="square">
            <a:spAutoFit/>
          </a:bodyPr>
          <a:lstStyle/>
          <a:p>
            <a:pPr algn="ctr"/>
            <a:r>
              <a:rPr lang="en-US" b="1" u="sng" dirty="0" smtClean="0"/>
              <a:t>Required(Now)</a:t>
            </a:r>
          </a:p>
          <a:p>
            <a:pPr algn="ctr"/>
            <a:r>
              <a:rPr lang="en-US" dirty="0" smtClean="0"/>
              <a:t>11 rooms (14 Free)</a:t>
            </a:r>
            <a:endParaRPr lang="en-US" dirty="0"/>
          </a:p>
          <a:p>
            <a:pPr algn="ctr"/>
            <a:r>
              <a:rPr lang="en-US" dirty="0" smtClean="0"/>
              <a:t>7 Non-Technical (5 Free)</a:t>
            </a:r>
            <a:endParaRPr lang="en-US" dirty="0"/>
          </a:p>
          <a:p>
            <a:pPr algn="ctr"/>
            <a:r>
              <a:rPr lang="en-US" dirty="0"/>
              <a:t>4 </a:t>
            </a:r>
            <a:r>
              <a:rPr lang="en-US" dirty="0" smtClean="0"/>
              <a:t>Technical (6 Free)</a:t>
            </a:r>
            <a:endParaRPr lang="en-US" dirty="0"/>
          </a:p>
          <a:p>
            <a:pPr algn="ctr"/>
            <a:endParaRPr lang="en-US" b="1" dirty="0"/>
          </a:p>
        </p:txBody>
      </p:sp>
      <p:sp>
        <p:nvSpPr>
          <p:cNvPr id="94" name="Rectangle 93"/>
          <p:cNvSpPr/>
          <p:nvPr/>
        </p:nvSpPr>
        <p:spPr>
          <a:xfrm rot="5400000">
            <a:off x="1106713" y="2315216"/>
            <a:ext cx="462751" cy="775216"/>
          </a:xfrm>
          <a:prstGeom prst="rect">
            <a:avLst/>
          </a:prstGeom>
          <a:solidFill>
            <a:srgbClr val="97A14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rot="5400000">
            <a:off x="330858" y="2752615"/>
            <a:ext cx="462751" cy="775216"/>
          </a:xfrm>
          <a:prstGeom prst="rect">
            <a:avLst/>
          </a:prstGeom>
          <a:solidFill>
            <a:srgbClr val="97A14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p:cNvSpPr/>
          <p:nvPr/>
        </p:nvSpPr>
        <p:spPr>
          <a:xfrm rot="5400000">
            <a:off x="1108718" y="2752615"/>
            <a:ext cx="462751" cy="775216"/>
          </a:xfrm>
          <a:prstGeom prst="rect">
            <a:avLst/>
          </a:prstGeom>
          <a:solidFill>
            <a:srgbClr val="97A14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p:cNvSpPr/>
          <p:nvPr/>
        </p:nvSpPr>
        <p:spPr>
          <a:xfrm rot="5400000">
            <a:off x="319263" y="3211292"/>
            <a:ext cx="462751" cy="775216"/>
          </a:xfrm>
          <a:prstGeom prst="rect">
            <a:avLst/>
          </a:prstGeom>
          <a:solidFill>
            <a:srgbClr val="97A14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p:cNvSpPr/>
          <p:nvPr/>
        </p:nvSpPr>
        <p:spPr>
          <a:xfrm rot="5400000">
            <a:off x="1106712" y="3224598"/>
            <a:ext cx="462751" cy="775216"/>
          </a:xfrm>
          <a:prstGeom prst="rect">
            <a:avLst/>
          </a:prstGeom>
          <a:solidFill>
            <a:srgbClr val="97A14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p:cNvSpPr/>
          <p:nvPr/>
        </p:nvSpPr>
        <p:spPr>
          <a:xfrm>
            <a:off x="1333354" y="3844278"/>
            <a:ext cx="1163341" cy="859731"/>
          </a:xfrm>
          <a:prstGeom prst="rect">
            <a:avLst/>
          </a:prstGeom>
          <a:solidFill>
            <a:srgbClr val="DF9153"/>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p:cNvSpPr/>
          <p:nvPr/>
        </p:nvSpPr>
        <p:spPr>
          <a:xfrm>
            <a:off x="2516551" y="2974613"/>
            <a:ext cx="805619" cy="838368"/>
          </a:xfrm>
          <a:prstGeom prst="rect">
            <a:avLst/>
          </a:prstGeom>
          <a:solidFill>
            <a:srgbClr val="50ABBD"/>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p:cNvSpPr/>
          <p:nvPr/>
        </p:nvSpPr>
        <p:spPr>
          <a:xfrm>
            <a:off x="2510954" y="2070414"/>
            <a:ext cx="805619" cy="895508"/>
          </a:xfrm>
          <a:prstGeom prst="rect">
            <a:avLst/>
          </a:prstGeom>
          <a:solidFill>
            <a:srgbClr val="50ABBD"/>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2514451" y="1185642"/>
            <a:ext cx="805619" cy="880155"/>
          </a:xfrm>
          <a:prstGeom prst="rect">
            <a:avLst/>
          </a:prstGeom>
          <a:solidFill>
            <a:srgbClr val="50ABBD"/>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p:cNvSpPr/>
          <p:nvPr/>
        </p:nvSpPr>
        <p:spPr>
          <a:xfrm>
            <a:off x="2114005" y="2965058"/>
            <a:ext cx="375537" cy="890473"/>
          </a:xfrm>
          <a:prstGeom prst="rect">
            <a:avLst/>
          </a:prstGeom>
          <a:solidFill>
            <a:srgbClr val="4BABA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p:cNvSpPr/>
          <p:nvPr/>
        </p:nvSpPr>
        <p:spPr>
          <a:xfrm>
            <a:off x="1751153" y="1182196"/>
            <a:ext cx="389709" cy="431499"/>
          </a:xfrm>
          <a:prstGeom prst="rect">
            <a:avLst/>
          </a:prstGeom>
          <a:solidFill>
            <a:srgbClr val="B89A4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p:cNvSpPr/>
          <p:nvPr/>
        </p:nvSpPr>
        <p:spPr>
          <a:xfrm>
            <a:off x="2140861" y="1185643"/>
            <a:ext cx="368707" cy="431498"/>
          </a:xfrm>
          <a:prstGeom prst="rect">
            <a:avLst/>
          </a:prstGeom>
          <a:solidFill>
            <a:srgbClr val="B89A4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p:cNvSpPr/>
          <p:nvPr/>
        </p:nvSpPr>
        <p:spPr>
          <a:xfrm>
            <a:off x="1744407" y="1622858"/>
            <a:ext cx="389709" cy="431499"/>
          </a:xfrm>
          <a:prstGeom prst="rect">
            <a:avLst/>
          </a:prstGeom>
          <a:solidFill>
            <a:srgbClr val="B89A4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p:cNvSpPr/>
          <p:nvPr/>
        </p:nvSpPr>
        <p:spPr>
          <a:xfrm>
            <a:off x="2134115" y="1626305"/>
            <a:ext cx="368707" cy="431498"/>
          </a:xfrm>
          <a:prstGeom prst="rect">
            <a:avLst/>
          </a:prstGeom>
          <a:solidFill>
            <a:srgbClr val="B89A4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p:cNvSpPr/>
          <p:nvPr/>
        </p:nvSpPr>
        <p:spPr>
          <a:xfrm>
            <a:off x="1744407" y="2047109"/>
            <a:ext cx="389709" cy="431499"/>
          </a:xfrm>
          <a:prstGeom prst="rect">
            <a:avLst/>
          </a:prstGeom>
          <a:solidFill>
            <a:srgbClr val="B89A4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a:off x="2134115" y="2050556"/>
            <a:ext cx="368707" cy="431498"/>
          </a:xfrm>
          <a:prstGeom prst="rect">
            <a:avLst/>
          </a:prstGeom>
          <a:solidFill>
            <a:srgbClr val="B89A4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p:cNvSpPr/>
          <p:nvPr/>
        </p:nvSpPr>
        <p:spPr>
          <a:xfrm>
            <a:off x="1769963" y="2472420"/>
            <a:ext cx="372948" cy="470742"/>
          </a:xfrm>
          <a:prstGeom prst="rect">
            <a:avLst/>
          </a:prstGeom>
          <a:solidFill>
            <a:srgbClr val="B89A4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p:cNvSpPr/>
          <p:nvPr/>
        </p:nvSpPr>
        <p:spPr>
          <a:xfrm>
            <a:off x="2158768" y="2475866"/>
            <a:ext cx="352849" cy="470741"/>
          </a:xfrm>
          <a:prstGeom prst="rect">
            <a:avLst/>
          </a:prstGeom>
          <a:solidFill>
            <a:srgbClr val="B89A4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p:cNvGrpSpPr/>
          <p:nvPr/>
        </p:nvGrpSpPr>
        <p:grpSpPr>
          <a:xfrm>
            <a:off x="141517" y="1172962"/>
            <a:ext cx="3197819" cy="3546164"/>
            <a:chOff x="2587204" y="765543"/>
            <a:chExt cx="3510130" cy="4483813"/>
          </a:xfrm>
        </p:grpSpPr>
        <p:cxnSp>
          <p:nvCxnSpPr>
            <p:cNvPr id="77" name="Straight Connector 76"/>
            <p:cNvCxnSpPr>
              <a:endCxn id="79" idx="3"/>
            </p:cNvCxnSpPr>
            <p:nvPr/>
          </p:nvCxnSpPr>
          <p:spPr>
            <a:xfrm>
              <a:off x="2596689" y="3001612"/>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a:stCxn id="79" idx="2"/>
            </p:cNvCxnSpPr>
            <p:nvPr/>
          </p:nvCxnSpPr>
          <p:spPr>
            <a:xfrm flipH="1" flipV="1">
              <a:off x="4326801" y="765544"/>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9" name="Rectangle 78"/>
            <p:cNvSpPr/>
            <p:nvPr/>
          </p:nvSpPr>
          <p:spPr>
            <a:xfrm>
              <a:off x="2596689" y="765544"/>
              <a:ext cx="3477796" cy="4472137"/>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0" name="Straight Connector 79"/>
            <p:cNvCxnSpPr/>
            <p:nvPr/>
          </p:nvCxnSpPr>
          <p:spPr>
            <a:xfrm flipH="1" flipV="1">
              <a:off x="5191606" y="765543"/>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4765893" y="771381"/>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H="1" flipV="1">
              <a:off x="5618623" y="771381"/>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flipV="1">
              <a:off x="3461996" y="771381"/>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H="1" flipV="1">
              <a:off x="3036283" y="777219"/>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H="1" flipV="1">
              <a:off x="3889013" y="777219"/>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2592296" y="1883578"/>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2587204" y="2404831"/>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2596689" y="1292664"/>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2615145" y="4120328"/>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2610053" y="4641581"/>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2619538" y="3529414"/>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3" name="Group 2"/>
          <p:cNvGrpSpPr/>
          <p:nvPr/>
        </p:nvGrpSpPr>
        <p:grpSpPr>
          <a:xfrm>
            <a:off x="4477028" y="1133766"/>
            <a:ext cx="3142715" cy="3522289"/>
            <a:chOff x="8672245" y="1077903"/>
            <a:chExt cx="3142715" cy="3522289"/>
          </a:xfrm>
        </p:grpSpPr>
        <p:sp>
          <p:nvSpPr>
            <p:cNvPr id="162" name="Rectangle 161"/>
            <p:cNvSpPr/>
            <p:nvPr/>
          </p:nvSpPr>
          <p:spPr>
            <a:xfrm>
              <a:off x="10148873" y="1721870"/>
              <a:ext cx="184731" cy="646331"/>
            </a:xfrm>
            <a:prstGeom prst="rect">
              <a:avLst/>
            </a:prstGeom>
          </p:spPr>
          <p:txBody>
            <a:bodyPr wrap="none">
              <a:spAutoFit/>
            </a:bodyPr>
            <a:lstStyle/>
            <a:p>
              <a:endParaRPr lang="en-US" b="1" dirty="0"/>
            </a:p>
            <a:p>
              <a:endParaRPr lang="en-US" b="1" dirty="0"/>
            </a:p>
          </p:txBody>
        </p:sp>
        <p:sp>
          <p:nvSpPr>
            <p:cNvPr id="182" name="Rectangle 181"/>
            <p:cNvSpPr/>
            <p:nvPr/>
          </p:nvSpPr>
          <p:spPr>
            <a:xfrm>
              <a:off x="10240846" y="1079782"/>
              <a:ext cx="777791" cy="1312919"/>
            </a:xfrm>
            <a:prstGeom prst="rect">
              <a:avLst/>
            </a:prstGeom>
            <a:solidFill>
              <a:srgbClr val="EA93A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Rectangle 207"/>
            <p:cNvSpPr/>
            <p:nvPr/>
          </p:nvSpPr>
          <p:spPr>
            <a:xfrm>
              <a:off x="8672245" y="2359465"/>
              <a:ext cx="372948" cy="470742"/>
            </a:xfrm>
            <a:prstGeom prst="rect">
              <a:avLst/>
            </a:prstGeom>
            <a:solidFill>
              <a:srgbClr val="6EAFE3"/>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Rectangle 208"/>
            <p:cNvSpPr/>
            <p:nvPr/>
          </p:nvSpPr>
          <p:spPr>
            <a:xfrm>
              <a:off x="9069637" y="2359465"/>
              <a:ext cx="379598" cy="470742"/>
            </a:xfrm>
            <a:prstGeom prst="rect">
              <a:avLst/>
            </a:prstGeom>
            <a:solidFill>
              <a:srgbClr val="6EAFE3"/>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Rectangle 209"/>
            <p:cNvSpPr/>
            <p:nvPr/>
          </p:nvSpPr>
          <p:spPr>
            <a:xfrm>
              <a:off x="9457876" y="2359465"/>
              <a:ext cx="383931" cy="470742"/>
            </a:xfrm>
            <a:prstGeom prst="rect">
              <a:avLst/>
            </a:prstGeom>
            <a:solidFill>
              <a:srgbClr val="6EAFE3"/>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Rectangle 210"/>
            <p:cNvSpPr/>
            <p:nvPr/>
          </p:nvSpPr>
          <p:spPr>
            <a:xfrm>
              <a:off x="9844303" y="2359465"/>
              <a:ext cx="383931" cy="470742"/>
            </a:xfrm>
            <a:prstGeom prst="rect">
              <a:avLst/>
            </a:prstGeom>
            <a:solidFill>
              <a:srgbClr val="6EAFE3"/>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Rectangle 211"/>
            <p:cNvSpPr/>
            <p:nvPr/>
          </p:nvSpPr>
          <p:spPr>
            <a:xfrm>
              <a:off x="9839544" y="3748736"/>
              <a:ext cx="375537" cy="851456"/>
            </a:xfrm>
            <a:prstGeom prst="rect">
              <a:avLst/>
            </a:prstGeom>
            <a:solidFill>
              <a:srgbClr val="4BABA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Rectangle 212"/>
            <p:cNvSpPr/>
            <p:nvPr/>
          </p:nvSpPr>
          <p:spPr>
            <a:xfrm>
              <a:off x="10988190" y="2392701"/>
              <a:ext cx="826770" cy="1347759"/>
            </a:xfrm>
            <a:prstGeom prst="rect">
              <a:avLst/>
            </a:prstGeom>
            <a:solidFill>
              <a:srgbClr val="B9A9F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ectangle 213"/>
            <p:cNvSpPr/>
            <p:nvPr/>
          </p:nvSpPr>
          <p:spPr>
            <a:xfrm>
              <a:off x="10998123" y="1077903"/>
              <a:ext cx="816837" cy="1305759"/>
            </a:xfrm>
            <a:prstGeom prst="rect">
              <a:avLst/>
            </a:prstGeom>
            <a:solidFill>
              <a:srgbClr val="B9A9F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Rectangle 214"/>
            <p:cNvSpPr/>
            <p:nvPr/>
          </p:nvSpPr>
          <p:spPr>
            <a:xfrm>
              <a:off x="10205605" y="3755131"/>
              <a:ext cx="812275" cy="845059"/>
            </a:xfrm>
            <a:prstGeom prst="rect">
              <a:avLst/>
            </a:prstGeom>
            <a:solidFill>
              <a:srgbClr val="D383B3"/>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6" name="Rectangle 215"/>
          <p:cNvSpPr/>
          <p:nvPr/>
        </p:nvSpPr>
        <p:spPr>
          <a:xfrm>
            <a:off x="4467774" y="1134969"/>
            <a:ext cx="1563365" cy="1283263"/>
          </a:xfrm>
          <a:prstGeom prst="rect">
            <a:avLst/>
          </a:prstGeom>
          <a:solidFill>
            <a:srgbClr val="DD91E5"/>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Rectangle 217"/>
          <p:cNvSpPr/>
          <p:nvPr/>
        </p:nvSpPr>
        <p:spPr>
          <a:xfrm>
            <a:off x="4468082" y="3790491"/>
            <a:ext cx="1163341" cy="859731"/>
          </a:xfrm>
          <a:prstGeom prst="rect">
            <a:avLst/>
          </a:prstGeom>
          <a:solidFill>
            <a:srgbClr val="DF9153"/>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Rectangle 218"/>
          <p:cNvSpPr/>
          <p:nvPr/>
        </p:nvSpPr>
        <p:spPr>
          <a:xfrm>
            <a:off x="6024919" y="2908293"/>
            <a:ext cx="375537" cy="890473"/>
          </a:xfrm>
          <a:prstGeom prst="rect">
            <a:avLst/>
          </a:prstGeom>
          <a:solidFill>
            <a:srgbClr val="4BABA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Rectangle 219"/>
          <p:cNvSpPr/>
          <p:nvPr/>
        </p:nvSpPr>
        <p:spPr>
          <a:xfrm>
            <a:off x="6827947" y="3792370"/>
            <a:ext cx="787374" cy="838368"/>
          </a:xfrm>
          <a:prstGeom prst="rect">
            <a:avLst/>
          </a:prstGeom>
          <a:solidFill>
            <a:srgbClr val="50ABBD"/>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ectangle 221"/>
          <p:cNvSpPr/>
          <p:nvPr/>
        </p:nvSpPr>
        <p:spPr>
          <a:xfrm rot="5400000">
            <a:off x="4627658" y="2701403"/>
            <a:ext cx="462751" cy="775216"/>
          </a:xfrm>
          <a:prstGeom prst="rect">
            <a:avLst/>
          </a:prstGeom>
          <a:solidFill>
            <a:srgbClr val="97A14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Rectangle 222"/>
          <p:cNvSpPr/>
          <p:nvPr/>
        </p:nvSpPr>
        <p:spPr>
          <a:xfrm rot="5400000">
            <a:off x="5405518" y="2701403"/>
            <a:ext cx="462751" cy="775216"/>
          </a:xfrm>
          <a:prstGeom prst="rect">
            <a:avLst/>
          </a:prstGeom>
          <a:solidFill>
            <a:srgbClr val="97A14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ectangle 223"/>
          <p:cNvSpPr/>
          <p:nvPr/>
        </p:nvSpPr>
        <p:spPr>
          <a:xfrm rot="5400000">
            <a:off x="4616063" y="3160080"/>
            <a:ext cx="462751" cy="775216"/>
          </a:xfrm>
          <a:prstGeom prst="rect">
            <a:avLst/>
          </a:prstGeom>
          <a:solidFill>
            <a:srgbClr val="97A14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Rectangle 224"/>
          <p:cNvSpPr/>
          <p:nvPr/>
        </p:nvSpPr>
        <p:spPr>
          <a:xfrm rot="5400000">
            <a:off x="5403512" y="3173386"/>
            <a:ext cx="462751" cy="775216"/>
          </a:xfrm>
          <a:prstGeom prst="rect">
            <a:avLst/>
          </a:prstGeom>
          <a:solidFill>
            <a:srgbClr val="97A14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Rectangle 229"/>
          <p:cNvSpPr/>
          <p:nvPr/>
        </p:nvSpPr>
        <p:spPr>
          <a:xfrm>
            <a:off x="6410805" y="2913846"/>
            <a:ext cx="429010" cy="890473"/>
          </a:xfrm>
          <a:prstGeom prst="rect">
            <a:avLst/>
          </a:prstGeom>
          <a:solidFill>
            <a:srgbClr val="4BABA7"/>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Rectangle 236"/>
          <p:cNvSpPr/>
          <p:nvPr/>
        </p:nvSpPr>
        <p:spPr>
          <a:xfrm>
            <a:off x="6066763" y="2421208"/>
            <a:ext cx="372948" cy="470742"/>
          </a:xfrm>
          <a:prstGeom prst="rect">
            <a:avLst/>
          </a:prstGeom>
          <a:solidFill>
            <a:srgbClr val="B89A4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Rectangle 237"/>
          <p:cNvSpPr/>
          <p:nvPr/>
        </p:nvSpPr>
        <p:spPr>
          <a:xfrm>
            <a:off x="6455568" y="2424654"/>
            <a:ext cx="352849" cy="470741"/>
          </a:xfrm>
          <a:prstGeom prst="rect">
            <a:avLst/>
          </a:prstGeom>
          <a:solidFill>
            <a:srgbClr val="B89A46"/>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9" name="Group 238"/>
          <p:cNvGrpSpPr/>
          <p:nvPr/>
        </p:nvGrpSpPr>
        <p:grpSpPr>
          <a:xfrm>
            <a:off x="4438317" y="1121750"/>
            <a:ext cx="3197819" cy="3546164"/>
            <a:chOff x="2587204" y="765543"/>
            <a:chExt cx="3510130" cy="4483813"/>
          </a:xfrm>
        </p:grpSpPr>
        <p:cxnSp>
          <p:nvCxnSpPr>
            <p:cNvPr id="240" name="Straight Connector 239"/>
            <p:cNvCxnSpPr>
              <a:endCxn id="242" idx="3"/>
            </p:cNvCxnSpPr>
            <p:nvPr/>
          </p:nvCxnSpPr>
          <p:spPr>
            <a:xfrm>
              <a:off x="2596689" y="3001612"/>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a:stCxn id="242" idx="2"/>
            </p:cNvCxnSpPr>
            <p:nvPr/>
          </p:nvCxnSpPr>
          <p:spPr>
            <a:xfrm flipH="1" flipV="1">
              <a:off x="4326801" y="765544"/>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42" name="Rectangle 241"/>
            <p:cNvSpPr/>
            <p:nvPr/>
          </p:nvSpPr>
          <p:spPr>
            <a:xfrm>
              <a:off x="2596689" y="765544"/>
              <a:ext cx="3477796" cy="4472137"/>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3" name="Straight Connector 242"/>
            <p:cNvCxnSpPr/>
            <p:nvPr/>
          </p:nvCxnSpPr>
          <p:spPr>
            <a:xfrm flipH="1" flipV="1">
              <a:off x="5191606" y="765543"/>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flipH="1" flipV="1">
              <a:off x="4765893" y="771381"/>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flipH="1" flipV="1">
              <a:off x="5618623" y="771381"/>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flipH="1" flipV="1">
              <a:off x="3461996" y="771381"/>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flipH="1" flipV="1">
              <a:off x="3036283" y="777219"/>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flipH="1" flipV="1">
              <a:off x="3889013" y="777219"/>
              <a:ext cx="8786" cy="447213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a:off x="2592296" y="1883578"/>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a:off x="2587204" y="2404831"/>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p:nvCxnSpPr>
          <p:spPr>
            <a:xfrm>
              <a:off x="2596689" y="1292664"/>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a:off x="2615145" y="4120328"/>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a:off x="2610053" y="4641581"/>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p:nvCxnSpPr>
          <p:spPr>
            <a:xfrm>
              <a:off x="2619538" y="3529414"/>
              <a:ext cx="3477796" cy="1"/>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
        <p:nvSpPr>
          <p:cNvPr id="282" name="Rectangle 281"/>
          <p:cNvSpPr/>
          <p:nvPr/>
        </p:nvSpPr>
        <p:spPr>
          <a:xfrm>
            <a:off x="8589597" y="1317839"/>
            <a:ext cx="2762235" cy="1200329"/>
          </a:xfrm>
          <a:prstGeom prst="rect">
            <a:avLst/>
          </a:prstGeom>
        </p:spPr>
        <p:txBody>
          <a:bodyPr wrap="square">
            <a:spAutoFit/>
          </a:bodyPr>
          <a:lstStyle/>
          <a:p>
            <a:pPr algn="ctr"/>
            <a:r>
              <a:rPr lang="en-US" b="1" u="sng" dirty="0" smtClean="0"/>
              <a:t>Scenario X (Future)</a:t>
            </a:r>
          </a:p>
          <a:p>
            <a:pPr algn="ctr"/>
            <a:r>
              <a:rPr lang="en-US" dirty="0" smtClean="0"/>
              <a:t>20 rooms </a:t>
            </a:r>
          </a:p>
          <a:p>
            <a:pPr algn="ctr"/>
            <a:r>
              <a:rPr lang="en-US" dirty="0" smtClean="0"/>
              <a:t>7 Non-Technical </a:t>
            </a:r>
          </a:p>
          <a:p>
            <a:pPr algn="ctr"/>
            <a:r>
              <a:rPr lang="en-US" dirty="0" smtClean="0"/>
              <a:t>13 Technical</a:t>
            </a:r>
            <a:endParaRPr lang="en-US" b="1" dirty="0"/>
          </a:p>
        </p:txBody>
      </p:sp>
    </p:spTree>
    <p:extLst>
      <p:ext uri="{BB962C8B-B14F-4D97-AF65-F5344CB8AC3E}">
        <p14:creationId xmlns:p14="http://schemas.microsoft.com/office/powerpoint/2010/main" val="17852533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82"/>
                                        </p:tgtEl>
                                        <p:attrNameLst>
                                          <p:attrName>style.visibility</p:attrName>
                                        </p:attrNameLst>
                                      </p:cBhvr>
                                      <p:to>
                                        <p:strVal val="visible"/>
                                      </p:to>
                                    </p:set>
                                    <p:anim calcmode="lin" valueType="num">
                                      <p:cBhvr additive="base">
                                        <p:cTn id="11" dur="500" fill="hold"/>
                                        <p:tgtEl>
                                          <p:spTgt spid="282"/>
                                        </p:tgtEl>
                                        <p:attrNameLst>
                                          <p:attrName>ppt_x</p:attrName>
                                        </p:attrNameLst>
                                      </p:cBhvr>
                                      <p:tavLst>
                                        <p:tav tm="0">
                                          <p:val>
                                            <p:strVal val="#ppt_x"/>
                                          </p:val>
                                        </p:tav>
                                        <p:tav tm="100000">
                                          <p:val>
                                            <p:strVal val="#ppt_x"/>
                                          </p:val>
                                        </p:tav>
                                      </p:tavLst>
                                    </p:anim>
                                    <p:anim calcmode="lin" valueType="num">
                                      <p:cBhvr additive="base">
                                        <p:cTn id="12" dur="500" fill="hold"/>
                                        <p:tgtEl>
                                          <p:spTgt spid="28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65"/>
                                        </p:tgtEl>
                                        <p:attrNameLst>
                                          <p:attrName>style.visibility</p:attrName>
                                        </p:attrNameLst>
                                      </p:cBhvr>
                                      <p:to>
                                        <p:strVal val="visible"/>
                                      </p:to>
                                    </p:set>
                                    <p:anim calcmode="lin" valueType="num">
                                      <p:cBhvr additive="base">
                                        <p:cTn id="17" dur="500" fill="hold"/>
                                        <p:tgtEl>
                                          <p:spTgt spid="165"/>
                                        </p:tgtEl>
                                        <p:attrNameLst>
                                          <p:attrName>ppt_x</p:attrName>
                                        </p:attrNameLst>
                                      </p:cBhvr>
                                      <p:tavLst>
                                        <p:tav tm="0">
                                          <p:val>
                                            <p:strVal val="#ppt_x"/>
                                          </p:val>
                                        </p:tav>
                                        <p:tav tm="100000">
                                          <p:val>
                                            <p:strVal val="#ppt_x"/>
                                          </p:val>
                                        </p:tav>
                                      </p:tavLst>
                                    </p:anim>
                                    <p:anim calcmode="lin" valueType="num">
                                      <p:cBhvr additive="base">
                                        <p:cTn id="18" dur="500" fill="hold"/>
                                        <p:tgtEl>
                                          <p:spTgt spid="16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p:bldP spid="28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47" name="TextBox 46"/>
          <p:cNvSpPr txBox="1"/>
          <p:nvPr/>
        </p:nvSpPr>
        <p:spPr>
          <a:xfrm>
            <a:off x="0" y="320462"/>
            <a:ext cx="1117614" cy="338554"/>
          </a:xfrm>
          <a:prstGeom prst="rect">
            <a:avLst/>
          </a:prstGeom>
          <a:noFill/>
        </p:spPr>
        <p:txBody>
          <a:bodyPr wrap="none" rtlCol="0">
            <a:spAutoFit/>
          </a:bodyPr>
          <a:lstStyle/>
          <a:p>
            <a:r>
              <a:rPr lang="en-US" sz="1600" b="1" dirty="0" smtClean="0">
                <a:solidFill>
                  <a:schemeClr val="bg1"/>
                </a:solidFill>
              </a:rPr>
              <a:t>RESULTS</a:t>
            </a:r>
            <a:endParaRPr lang="en-US" sz="1600" b="1" dirty="0">
              <a:solidFill>
                <a:schemeClr val="bg1"/>
              </a:solidFill>
            </a:endParaRPr>
          </a:p>
        </p:txBody>
      </p:sp>
      <p:pic>
        <p:nvPicPr>
          <p:cNvPr id="2" name="Picture 1"/>
          <p:cNvPicPr>
            <a:picLocks noChangeAspect="1"/>
          </p:cNvPicPr>
          <p:nvPr/>
        </p:nvPicPr>
        <p:blipFill>
          <a:blip r:embed="rId2"/>
          <a:stretch>
            <a:fillRect/>
          </a:stretch>
        </p:blipFill>
        <p:spPr>
          <a:xfrm>
            <a:off x="3720662" y="1302452"/>
            <a:ext cx="8378014" cy="3848351"/>
          </a:xfrm>
          <a:prstGeom prst="rect">
            <a:avLst/>
          </a:prstGeom>
        </p:spPr>
      </p:pic>
      <p:pic>
        <p:nvPicPr>
          <p:cNvPr id="98" name="Picture 97"/>
          <p:cNvPicPr>
            <a:picLocks noChangeAspect="1"/>
          </p:cNvPicPr>
          <p:nvPr/>
        </p:nvPicPr>
        <p:blipFill>
          <a:blip r:embed="rId3"/>
          <a:stretch>
            <a:fillRect/>
          </a:stretch>
        </p:blipFill>
        <p:spPr>
          <a:xfrm>
            <a:off x="128269" y="973279"/>
            <a:ext cx="3431649" cy="4451004"/>
          </a:xfrm>
          <a:prstGeom prst="rect">
            <a:avLst/>
          </a:prstGeom>
        </p:spPr>
      </p:pic>
      <p:sp>
        <p:nvSpPr>
          <p:cNvPr id="101" name="Rectangle 100"/>
          <p:cNvSpPr/>
          <p:nvPr/>
        </p:nvSpPr>
        <p:spPr>
          <a:xfrm>
            <a:off x="210207" y="1302452"/>
            <a:ext cx="3268717" cy="3732003"/>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p:cNvSpPr txBox="1"/>
          <p:nvPr/>
        </p:nvSpPr>
        <p:spPr>
          <a:xfrm>
            <a:off x="2250088" y="5713212"/>
            <a:ext cx="10300139" cy="584775"/>
          </a:xfrm>
          <a:prstGeom prst="rect">
            <a:avLst/>
          </a:prstGeom>
          <a:noFill/>
        </p:spPr>
        <p:txBody>
          <a:bodyPr wrap="square" rtlCol="0">
            <a:spAutoFit/>
          </a:bodyPr>
          <a:lstStyle/>
          <a:p>
            <a:r>
              <a:rPr lang="en-US" sz="3200" b="1" dirty="0" smtClean="0"/>
              <a:t>What we have in the buildings…..</a:t>
            </a:r>
            <a:endParaRPr lang="en-US" sz="3200" b="1" dirty="0"/>
          </a:p>
        </p:txBody>
      </p:sp>
    </p:spTree>
    <p:extLst>
      <p:ext uri="{BB962C8B-B14F-4D97-AF65-F5344CB8AC3E}">
        <p14:creationId xmlns:p14="http://schemas.microsoft.com/office/powerpoint/2010/main" val="14911825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720662" y="1302452"/>
            <a:ext cx="8378014" cy="3848351"/>
          </a:xfrm>
          <a:prstGeom prst="rect">
            <a:avLst/>
          </a:prstGeom>
        </p:spPr>
      </p:pic>
      <p:sp>
        <p:nvSpPr>
          <p:cNvPr id="5" name="Rectangle 4"/>
          <p:cNvSpPr/>
          <p:nvPr/>
        </p:nvSpPr>
        <p:spPr>
          <a:xfrm>
            <a:off x="3767427" y="1319781"/>
            <a:ext cx="8224001" cy="3732003"/>
          </a:xfrm>
          <a:prstGeom prst="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8" name="Picture 97"/>
          <p:cNvPicPr>
            <a:picLocks noChangeAspect="1"/>
          </p:cNvPicPr>
          <p:nvPr/>
        </p:nvPicPr>
        <p:blipFill>
          <a:blip r:embed="rId3"/>
          <a:stretch>
            <a:fillRect/>
          </a:stretch>
        </p:blipFill>
        <p:spPr>
          <a:xfrm>
            <a:off x="128269" y="973279"/>
            <a:ext cx="3431649" cy="4451004"/>
          </a:xfrm>
          <a:prstGeom prst="rect">
            <a:avLst/>
          </a:prstGeom>
        </p:spPr>
      </p:pic>
      <p:sp>
        <p:nvSpPr>
          <p:cNvPr id="9" name="TextBox 8"/>
          <p:cNvSpPr txBox="1"/>
          <p:nvPr/>
        </p:nvSpPr>
        <p:spPr>
          <a:xfrm>
            <a:off x="2175641" y="5713212"/>
            <a:ext cx="10300139" cy="584775"/>
          </a:xfrm>
          <a:prstGeom prst="rect">
            <a:avLst/>
          </a:prstGeom>
          <a:noFill/>
        </p:spPr>
        <p:txBody>
          <a:bodyPr wrap="square" rtlCol="0">
            <a:spAutoFit/>
          </a:bodyPr>
          <a:lstStyle/>
          <a:p>
            <a:r>
              <a:rPr lang="en-US" sz="3200" b="1" dirty="0" smtClean="0"/>
              <a:t>What we need in the buildings…..</a:t>
            </a:r>
            <a:endParaRPr lang="en-US" sz="3200" b="1" dirty="0"/>
          </a:p>
        </p:txBody>
      </p:sp>
      <p:sp>
        <p:nvSpPr>
          <p:cNvPr id="11" name="Rectangle 10"/>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3" name="TextBox 12"/>
          <p:cNvSpPr txBox="1"/>
          <p:nvPr/>
        </p:nvSpPr>
        <p:spPr>
          <a:xfrm>
            <a:off x="0" y="320462"/>
            <a:ext cx="1117614" cy="338554"/>
          </a:xfrm>
          <a:prstGeom prst="rect">
            <a:avLst/>
          </a:prstGeom>
          <a:noFill/>
        </p:spPr>
        <p:txBody>
          <a:bodyPr wrap="none" rtlCol="0">
            <a:spAutoFit/>
          </a:bodyPr>
          <a:lstStyle/>
          <a:p>
            <a:r>
              <a:rPr lang="en-US" sz="1600" b="1" dirty="0" smtClean="0">
                <a:solidFill>
                  <a:schemeClr val="bg1"/>
                </a:solidFill>
              </a:rPr>
              <a:t>RESULTS</a:t>
            </a:r>
            <a:endParaRPr lang="en-US" sz="1600" b="1" dirty="0">
              <a:solidFill>
                <a:schemeClr val="bg1"/>
              </a:solidFill>
            </a:endParaRPr>
          </a:p>
        </p:txBody>
      </p:sp>
    </p:spTree>
    <p:extLst>
      <p:ext uri="{BB962C8B-B14F-4D97-AF65-F5344CB8AC3E}">
        <p14:creationId xmlns:p14="http://schemas.microsoft.com/office/powerpoint/2010/main" val="22658666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720662" y="1302452"/>
            <a:ext cx="8378014" cy="3848351"/>
          </a:xfrm>
          <a:prstGeom prst="rect">
            <a:avLst/>
          </a:prstGeom>
        </p:spPr>
      </p:pic>
      <p:sp>
        <p:nvSpPr>
          <p:cNvPr id="5" name="Rectangle 4"/>
          <p:cNvSpPr/>
          <p:nvPr/>
        </p:nvSpPr>
        <p:spPr>
          <a:xfrm>
            <a:off x="9963808" y="1319781"/>
            <a:ext cx="1166648" cy="3732003"/>
          </a:xfrm>
          <a:prstGeom prst="rect">
            <a:avLst/>
          </a:prstGeom>
          <a:solidFill>
            <a:srgbClr val="FFC000">
              <a:alpha val="33000"/>
            </a:srgb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8" name="Picture 97"/>
          <p:cNvPicPr>
            <a:picLocks noChangeAspect="1"/>
          </p:cNvPicPr>
          <p:nvPr/>
        </p:nvPicPr>
        <p:blipFill>
          <a:blip r:embed="rId3"/>
          <a:stretch>
            <a:fillRect/>
          </a:stretch>
        </p:blipFill>
        <p:spPr>
          <a:xfrm>
            <a:off x="128269" y="973279"/>
            <a:ext cx="3431649" cy="4451004"/>
          </a:xfrm>
          <a:prstGeom prst="rect">
            <a:avLst/>
          </a:prstGeom>
        </p:spPr>
      </p:pic>
      <p:sp>
        <p:nvSpPr>
          <p:cNvPr id="8" name="Rectangle 7"/>
          <p:cNvSpPr/>
          <p:nvPr/>
        </p:nvSpPr>
        <p:spPr>
          <a:xfrm>
            <a:off x="3155733" y="1360625"/>
            <a:ext cx="349006" cy="3732003"/>
          </a:xfrm>
          <a:prstGeom prst="rect">
            <a:avLst/>
          </a:prstGeom>
          <a:solidFill>
            <a:srgbClr val="FFC000">
              <a:alpha val="33000"/>
            </a:srgbClr>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3984055" y="5424283"/>
            <a:ext cx="7851228" cy="707886"/>
          </a:xfrm>
          <a:prstGeom prst="rect">
            <a:avLst/>
          </a:prstGeom>
          <a:noFill/>
        </p:spPr>
        <p:txBody>
          <a:bodyPr wrap="square" rtlCol="0">
            <a:spAutoFit/>
          </a:bodyPr>
          <a:lstStyle/>
          <a:p>
            <a:r>
              <a:rPr lang="en-US" sz="2000" b="1" dirty="0" smtClean="0"/>
              <a:t>We only need 51 rooms total to handle the extreme growth…  (but there’s going to be a shortage of 2,470 SF) </a:t>
            </a:r>
            <a:endParaRPr lang="en-US" sz="2000" b="1" dirty="0"/>
          </a:p>
        </p:txBody>
      </p:sp>
      <p:sp>
        <p:nvSpPr>
          <p:cNvPr id="11" name="Rectangle 10"/>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3" name="TextBox 12"/>
          <p:cNvSpPr txBox="1"/>
          <p:nvPr/>
        </p:nvSpPr>
        <p:spPr>
          <a:xfrm>
            <a:off x="0" y="320462"/>
            <a:ext cx="1117614" cy="338554"/>
          </a:xfrm>
          <a:prstGeom prst="rect">
            <a:avLst/>
          </a:prstGeom>
          <a:noFill/>
        </p:spPr>
        <p:txBody>
          <a:bodyPr wrap="none" rtlCol="0">
            <a:spAutoFit/>
          </a:bodyPr>
          <a:lstStyle/>
          <a:p>
            <a:r>
              <a:rPr lang="en-US" sz="1600" b="1" dirty="0" smtClean="0">
                <a:solidFill>
                  <a:schemeClr val="bg1"/>
                </a:solidFill>
              </a:rPr>
              <a:t>RESULTS</a:t>
            </a:r>
            <a:endParaRPr lang="en-US" sz="1600" b="1" dirty="0">
              <a:solidFill>
                <a:schemeClr val="bg1"/>
              </a:solidFill>
            </a:endParaRPr>
          </a:p>
        </p:txBody>
      </p:sp>
    </p:spTree>
    <p:extLst>
      <p:ext uri="{BB962C8B-B14F-4D97-AF65-F5344CB8AC3E}">
        <p14:creationId xmlns:p14="http://schemas.microsoft.com/office/powerpoint/2010/main" val="2153363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3" name="TextBox 12"/>
          <p:cNvSpPr txBox="1"/>
          <p:nvPr/>
        </p:nvSpPr>
        <p:spPr>
          <a:xfrm>
            <a:off x="0" y="320462"/>
            <a:ext cx="1117614" cy="338554"/>
          </a:xfrm>
          <a:prstGeom prst="rect">
            <a:avLst/>
          </a:prstGeom>
          <a:noFill/>
        </p:spPr>
        <p:txBody>
          <a:bodyPr wrap="none" rtlCol="0">
            <a:spAutoFit/>
          </a:bodyPr>
          <a:lstStyle/>
          <a:p>
            <a:r>
              <a:rPr lang="en-US" sz="1600" b="1" dirty="0" smtClean="0">
                <a:solidFill>
                  <a:schemeClr val="bg1"/>
                </a:solidFill>
              </a:rPr>
              <a:t>RESULTS</a:t>
            </a:r>
            <a:endParaRPr lang="en-US" sz="1600" b="1" dirty="0">
              <a:solidFill>
                <a:schemeClr val="bg1"/>
              </a:solidFill>
            </a:endParaRPr>
          </a:p>
        </p:txBody>
      </p:sp>
      <p:pic>
        <p:nvPicPr>
          <p:cNvPr id="4" name="Picture 3"/>
          <p:cNvPicPr>
            <a:picLocks noChangeAspect="1"/>
          </p:cNvPicPr>
          <p:nvPr/>
        </p:nvPicPr>
        <p:blipFill>
          <a:blip r:embed="rId2"/>
          <a:stretch>
            <a:fillRect/>
          </a:stretch>
        </p:blipFill>
        <p:spPr>
          <a:xfrm>
            <a:off x="505319" y="933450"/>
            <a:ext cx="11585712" cy="1612833"/>
          </a:xfrm>
          <a:prstGeom prst="rect">
            <a:avLst/>
          </a:prstGeom>
        </p:spPr>
      </p:pic>
    </p:spTree>
    <p:extLst>
      <p:ext uri="{BB962C8B-B14F-4D97-AF65-F5344CB8AC3E}">
        <p14:creationId xmlns:p14="http://schemas.microsoft.com/office/powerpoint/2010/main" val="9769239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3" name="TextBox 12"/>
          <p:cNvSpPr txBox="1"/>
          <p:nvPr/>
        </p:nvSpPr>
        <p:spPr>
          <a:xfrm>
            <a:off x="0" y="320462"/>
            <a:ext cx="1117614" cy="338554"/>
          </a:xfrm>
          <a:prstGeom prst="rect">
            <a:avLst/>
          </a:prstGeom>
          <a:noFill/>
        </p:spPr>
        <p:txBody>
          <a:bodyPr wrap="none" rtlCol="0">
            <a:spAutoFit/>
          </a:bodyPr>
          <a:lstStyle/>
          <a:p>
            <a:r>
              <a:rPr lang="en-US" sz="1600" b="1" dirty="0" smtClean="0">
                <a:solidFill>
                  <a:schemeClr val="bg1"/>
                </a:solidFill>
              </a:rPr>
              <a:t>RESULTS</a:t>
            </a:r>
            <a:endParaRPr lang="en-US" sz="1600" b="1" dirty="0">
              <a:solidFill>
                <a:schemeClr val="bg1"/>
              </a:solidFill>
            </a:endParaRPr>
          </a:p>
        </p:txBody>
      </p:sp>
      <p:pic>
        <p:nvPicPr>
          <p:cNvPr id="3" name="Picture 2"/>
          <p:cNvPicPr>
            <a:picLocks noChangeAspect="1"/>
          </p:cNvPicPr>
          <p:nvPr/>
        </p:nvPicPr>
        <p:blipFill>
          <a:blip r:embed="rId2"/>
          <a:stretch>
            <a:fillRect/>
          </a:stretch>
        </p:blipFill>
        <p:spPr>
          <a:xfrm>
            <a:off x="505319" y="2676453"/>
            <a:ext cx="11633831" cy="1633537"/>
          </a:xfrm>
          <a:prstGeom prst="rect">
            <a:avLst/>
          </a:prstGeom>
        </p:spPr>
      </p:pic>
      <p:pic>
        <p:nvPicPr>
          <p:cNvPr id="4" name="Picture 3"/>
          <p:cNvPicPr>
            <a:picLocks noChangeAspect="1"/>
          </p:cNvPicPr>
          <p:nvPr/>
        </p:nvPicPr>
        <p:blipFill>
          <a:blip r:embed="rId3"/>
          <a:stretch>
            <a:fillRect/>
          </a:stretch>
        </p:blipFill>
        <p:spPr>
          <a:xfrm>
            <a:off x="505319" y="933450"/>
            <a:ext cx="11585712" cy="1612833"/>
          </a:xfrm>
          <a:prstGeom prst="rect">
            <a:avLst/>
          </a:prstGeom>
        </p:spPr>
      </p:pic>
    </p:spTree>
    <p:extLst>
      <p:ext uri="{BB962C8B-B14F-4D97-AF65-F5344CB8AC3E}">
        <p14:creationId xmlns:p14="http://schemas.microsoft.com/office/powerpoint/2010/main" val="1537100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3" name="TextBox 12"/>
          <p:cNvSpPr txBox="1"/>
          <p:nvPr/>
        </p:nvSpPr>
        <p:spPr>
          <a:xfrm>
            <a:off x="0" y="320462"/>
            <a:ext cx="1117614" cy="338554"/>
          </a:xfrm>
          <a:prstGeom prst="rect">
            <a:avLst/>
          </a:prstGeom>
          <a:noFill/>
        </p:spPr>
        <p:txBody>
          <a:bodyPr wrap="none" rtlCol="0">
            <a:spAutoFit/>
          </a:bodyPr>
          <a:lstStyle/>
          <a:p>
            <a:r>
              <a:rPr lang="en-US" sz="1600" b="1" dirty="0" smtClean="0">
                <a:solidFill>
                  <a:schemeClr val="bg1"/>
                </a:solidFill>
              </a:rPr>
              <a:t>RESULTS</a:t>
            </a:r>
            <a:endParaRPr lang="en-US" sz="1600" b="1" dirty="0">
              <a:solidFill>
                <a:schemeClr val="bg1"/>
              </a:solidFill>
            </a:endParaRPr>
          </a:p>
        </p:txBody>
      </p:sp>
      <p:pic>
        <p:nvPicPr>
          <p:cNvPr id="3" name="Picture 2"/>
          <p:cNvPicPr>
            <a:picLocks noChangeAspect="1"/>
          </p:cNvPicPr>
          <p:nvPr/>
        </p:nvPicPr>
        <p:blipFill>
          <a:blip r:embed="rId3"/>
          <a:stretch>
            <a:fillRect/>
          </a:stretch>
        </p:blipFill>
        <p:spPr>
          <a:xfrm>
            <a:off x="505319" y="2676453"/>
            <a:ext cx="11633831" cy="1633537"/>
          </a:xfrm>
          <a:prstGeom prst="rect">
            <a:avLst/>
          </a:prstGeom>
        </p:spPr>
      </p:pic>
      <p:pic>
        <p:nvPicPr>
          <p:cNvPr id="4" name="Picture 3"/>
          <p:cNvPicPr>
            <a:picLocks noChangeAspect="1"/>
          </p:cNvPicPr>
          <p:nvPr/>
        </p:nvPicPr>
        <p:blipFill>
          <a:blip r:embed="rId4"/>
          <a:stretch>
            <a:fillRect/>
          </a:stretch>
        </p:blipFill>
        <p:spPr>
          <a:xfrm>
            <a:off x="505319" y="933450"/>
            <a:ext cx="11585712" cy="1612833"/>
          </a:xfrm>
          <a:prstGeom prst="rect">
            <a:avLst/>
          </a:prstGeom>
        </p:spPr>
      </p:pic>
      <p:pic>
        <p:nvPicPr>
          <p:cNvPr id="9" name="Picture 8"/>
          <p:cNvPicPr>
            <a:picLocks noChangeAspect="1"/>
          </p:cNvPicPr>
          <p:nvPr/>
        </p:nvPicPr>
        <p:blipFill>
          <a:blip r:embed="rId5"/>
          <a:stretch>
            <a:fillRect/>
          </a:stretch>
        </p:blipFill>
        <p:spPr>
          <a:xfrm>
            <a:off x="419099" y="4309990"/>
            <a:ext cx="10176961" cy="2328935"/>
          </a:xfrm>
          <a:prstGeom prst="rect">
            <a:avLst/>
          </a:prstGeom>
        </p:spPr>
      </p:pic>
    </p:spTree>
    <p:extLst>
      <p:ext uri="{BB962C8B-B14F-4D97-AF65-F5344CB8AC3E}">
        <p14:creationId xmlns:p14="http://schemas.microsoft.com/office/powerpoint/2010/main" val="3058440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solidFill>
            <a:srgbClr val="BEE3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 name="TextBox 5"/>
          <p:cNvSpPr txBox="1"/>
          <p:nvPr/>
        </p:nvSpPr>
        <p:spPr>
          <a:xfrm>
            <a:off x="0" y="320462"/>
            <a:ext cx="1518364" cy="338554"/>
          </a:xfrm>
          <a:prstGeom prst="rect">
            <a:avLst/>
          </a:prstGeom>
          <a:noFill/>
        </p:spPr>
        <p:txBody>
          <a:bodyPr wrap="none" rtlCol="0">
            <a:spAutoFit/>
          </a:bodyPr>
          <a:lstStyle/>
          <a:p>
            <a:r>
              <a:rPr lang="en-US" sz="1600" b="1" dirty="0" smtClean="0">
                <a:solidFill>
                  <a:schemeClr val="bg1"/>
                </a:solidFill>
              </a:rPr>
              <a:t>NEXT STEPS</a:t>
            </a:r>
            <a:endParaRPr lang="en-US" sz="1600" b="1" dirty="0">
              <a:solidFill>
                <a:schemeClr val="bg1"/>
              </a:solidFill>
            </a:endParaRPr>
          </a:p>
        </p:txBody>
      </p:sp>
      <p:sp>
        <p:nvSpPr>
          <p:cNvPr id="7" name="Title 1"/>
          <p:cNvSpPr>
            <a:spLocks noGrp="1"/>
          </p:cNvSpPr>
          <p:nvPr>
            <p:ph type="ctrTitle"/>
          </p:nvPr>
        </p:nvSpPr>
        <p:spPr>
          <a:xfrm>
            <a:off x="1531815" y="1010773"/>
            <a:ext cx="10660185" cy="2387600"/>
          </a:xfrm>
        </p:spPr>
        <p:txBody>
          <a:bodyPr anchor="t">
            <a:normAutofit fontScale="90000"/>
          </a:bodyPr>
          <a:lstStyle/>
          <a:p>
            <a:pPr algn="l"/>
            <a:r>
              <a:rPr lang="en-US" sz="3600" dirty="0" smtClean="0"/>
              <a:t>Scoring metrics</a:t>
            </a:r>
            <a:br>
              <a:rPr lang="en-US" sz="3600" dirty="0" smtClean="0"/>
            </a:br>
            <a:r>
              <a:rPr lang="en-US" sz="3600" dirty="0"/>
              <a:t>	</a:t>
            </a:r>
            <a:r>
              <a:rPr lang="en-US" sz="3600" dirty="0" smtClean="0"/>
              <a:t>- Percentage of Seats Filled</a:t>
            </a:r>
            <a:br>
              <a:rPr lang="en-US" sz="3600" dirty="0" smtClean="0"/>
            </a:br>
            <a:r>
              <a:rPr lang="en-US" sz="3600" dirty="0"/>
              <a:t>	</a:t>
            </a:r>
            <a:r>
              <a:rPr lang="en-US" sz="3600" dirty="0" smtClean="0"/>
              <a:t>- Adjacency of classes per department</a:t>
            </a:r>
            <a:br>
              <a:rPr lang="en-US" sz="3600" dirty="0" smtClean="0"/>
            </a:br>
            <a:r>
              <a:rPr lang="en-US" sz="3600" dirty="0" smtClean="0"/>
              <a:t> </a:t>
            </a:r>
            <a:r>
              <a:rPr lang="en-US" sz="3600" dirty="0"/>
              <a:t>	</a:t>
            </a:r>
            <a:r>
              <a:rPr lang="en-US" sz="3600" dirty="0" smtClean="0"/>
              <a:t/>
            </a:r>
            <a:br>
              <a:rPr lang="en-US" sz="3600" dirty="0" smtClean="0"/>
            </a:br>
            <a:r>
              <a:rPr lang="en-US" sz="3600" dirty="0" smtClean="0"/>
              <a:t>Scope of Model</a:t>
            </a:r>
            <a:br>
              <a:rPr lang="en-US" sz="3600" dirty="0" smtClean="0"/>
            </a:br>
            <a:r>
              <a:rPr lang="en-US" sz="3600" dirty="0" smtClean="0"/>
              <a:t>	- </a:t>
            </a:r>
            <a:r>
              <a:rPr lang="en-US" sz="3600" dirty="0"/>
              <a:t>Extending to additional buildings</a:t>
            </a:r>
            <a:br>
              <a:rPr lang="en-US" sz="3600" dirty="0"/>
            </a:br>
            <a:r>
              <a:rPr lang="en-US" sz="3600" dirty="0" smtClean="0"/>
              <a:t>	- Specific growth by department</a:t>
            </a:r>
            <a:r>
              <a:rPr lang="en-US" sz="3600" dirty="0"/>
              <a:t/>
            </a:r>
            <a:br>
              <a:rPr lang="en-US" sz="3600" dirty="0"/>
            </a:br>
            <a:r>
              <a:rPr lang="en-US" sz="3600" dirty="0"/>
              <a:t/>
            </a:r>
            <a:br>
              <a:rPr lang="en-US" sz="3600" dirty="0"/>
            </a:br>
            <a:r>
              <a:rPr lang="en-US" sz="3600" dirty="0" smtClean="0"/>
              <a:t>Visualization</a:t>
            </a:r>
            <a:br>
              <a:rPr lang="en-US" sz="3600" dirty="0" smtClean="0"/>
            </a:br>
            <a:r>
              <a:rPr lang="en-US" sz="3600" dirty="0"/>
              <a:t>	</a:t>
            </a:r>
            <a:r>
              <a:rPr lang="en-US" sz="3600" dirty="0" smtClean="0"/>
              <a:t>- Dynamic graphics that update on floor plans</a:t>
            </a:r>
            <a:br>
              <a:rPr lang="en-US" sz="3600" dirty="0" smtClean="0"/>
            </a:br>
            <a:r>
              <a:rPr lang="en-US" sz="3600" dirty="0"/>
              <a:t>	</a:t>
            </a:r>
            <a:r>
              <a:rPr lang="en-US" sz="3600" dirty="0" smtClean="0"/>
              <a:t>- Integration with BIM (3d database modeling) software</a:t>
            </a:r>
            <a:endParaRPr lang="en-US" sz="3600" dirty="0"/>
          </a:p>
        </p:txBody>
      </p:sp>
    </p:spTree>
    <p:extLst>
      <p:ext uri="{BB962C8B-B14F-4D97-AF65-F5344CB8AC3E}">
        <p14:creationId xmlns:p14="http://schemas.microsoft.com/office/powerpoint/2010/main" val="3938081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001500" cy="685800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07375" y="0"/>
            <a:ext cx="3857625" cy="6858000"/>
          </a:xfrm>
          <a:prstGeom prst="rect">
            <a:avLst/>
          </a:prstGeom>
        </p:spPr>
      </p:pic>
      <p:sp>
        <p:nvSpPr>
          <p:cNvPr id="5" name="Rectangle 4"/>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 name="TextBox 5"/>
          <p:cNvSpPr txBox="1"/>
          <p:nvPr/>
        </p:nvSpPr>
        <p:spPr>
          <a:xfrm>
            <a:off x="0" y="320462"/>
            <a:ext cx="1774781" cy="338554"/>
          </a:xfrm>
          <a:prstGeom prst="rect">
            <a:avLst/>
          </a:prstGeom>
          <a:noFill/>
        </p:spPr>
        <p:txBody>
          <a:bodyPr wrap="none" rtlCol="0">
            <a:spAutoFit/>
          </a:bodyPr>
          <a:lstStyle/>
          <a:p>
            <a:r>
              <a:rPr lang="en-US" sz="1600" b="1" dirty="0" smtClean="0">
                <a:solidFill>
                  <a:schemeClr val="bg1"/>
                </a:solidFill>
              </a:rPr>
              <a:t>BACKGROUND</a:t>
            </a:r>
            <a:endParaRPr lang="en-US" sz="1600" b="1" dirty="0">
              <a:solidFill>
                <a:schemeClr val="bg1"/>
              </a:solidFill>
            </a:endParaRPr>
          </a:p>
        </p:txBody>
      </p:sp>
    </p:spTree>
    <p:extLst>
      <p:ext uri="{BB962C8B-B14F-4D97-AF65-F5344CB8AC3E}">
        <p14:creationId xmlns:p14="http://schemas.microsoft.com/office/powerpoint/2010/main" val="26319984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 name="TextBox 5"/>
          <p:cNvSpPr txBox="1"/>
          <p:nvPr/>
        </p:nvSpPr>
        <p:spPr>
          <a:xfrm>
            <a:off x="0" y="320462"/>
            <a:ext cx="1272143" cy="338554"/>
          </a:xfrm>
          <a:prstGeom prst="rect">
            <a:avLst/>
          </a:prstGeom>
          <a:noFill/>
        </p:spPr>
        <p:txBody>
          <a:bodyPr wrap="none" rtlCol="0">
            <a:spAutoFit/>
          </a:bodyPr>
          <a:lstStyle/>
          <a:p>
            <a:r>
              <a:rPr lang="en-US" sz="1600" b="1" dirty="0" smtClean="0">
                <a:solidFill>
                  <a:schemeClr val="bg1"/>
                </a:solidFill>
              </a:rPr>
              <a:t>DATA: USE</a:t>
            </a:r>
            <a:endParaRPr lang="en-US" sz="1600" b="1" dirty="0">
              <a:solidFill>
                <a:schemeClr val="bg1"/>
              </a:solidFill>
            </a:endParaRPr>
          </a:p>
        </p:txBody>
      </p:sp>
      <p:sp>
        <p:nvSpPr>
          <p:cNvPr id="8" name="Rectangle 7"/>
          <p:cNvSpPr/>
          <p:nvPr/>
        </p:nvSpPr>
        <p:spPr>
          <a:xfrm>
            <a:off x="0" y="3304067"/>
            <a:ext cx="12192001" cy="1200329"/>
          </a:xfrm>
          <a:prstGeom prst="rect">
            <a:avLst/>
          </a:prstGeom>
        </p:spPr>
        <p:txBody>
          <a:bodyPr wrap="square">
            <a:spAutoFit/>
          </a:bodyPr>
          <a:lstStyle/>
          <a:p>
            <a:pPr algn="ctr"/>
            <a:r>
              <a:rPr lang="en-US" sz="2400" b="1" dirty="0" err="1" smtClean="0"/>
              <a:t>RmType</a:t>
            </a:r>
            <a:r>
              <a:rPr lang="en-US" sz="2400" dirty="0" smtClean="0"/>
              <a:t> |  Tech | Term | Subject | </a:t>
            </a:r>
            <a:r>
              <a:rPr lang="en-US" sz="2400" dirty="0" err="1" smtClean="0"/>
              <a:t>CourseName</a:t>
            </a:r>
            <a:r>
              <a:rPr lang="en-US" sz="2400" dirty="0" smtClean="0"/>
              <a:t> </a:t>
            </a:r>
          </a:p>
          <a:p>
            <a:pPr algn="ctr"/>
            <a:r>
              <a:rPr lang="en-US" sz="2400" dirty="0" smtClean="0"/>
              <a:t> </a:t>
            </a:r>
            <a:r>
              <a:rPr lang="en-US" sz="2400" dirty="0" err="1" smtClean="0"/>
              <a:t>DaysMet</a:t>
            </a:r>
            <a:r>
              <a:rPr lang="en-US" sz="2400" dirty="0" smtClean="0"/>
              <a:t> | </a:t>
            </a:r>
            <a:r>
              <a:rPr lang="en-US" sz="2400" dirty="0" err="1" smtClean="0"/>
              <a:t>ClassDuration</a:t>
            </a:r>
            <a:r>
              <a:rPr lang="en-US" sz="2400" dirty="0" smtClean="0"/>
              <a:t> | </a:t>
            </a:r>
            <a:r>
              <a:rPr lang="en-US" sz="2400" b="1" dirty="0" err="1" smtClean="0"/>
              <a:t>HoursPerWeek</a:t>
            </a:r>
            <a:r>
              <a:rPr lang="en-US" sz="2400" dirty="0" smtClean="0">
                <a:solidFill>
                  <a:srgbClr val="FF0000"/>
                </a:solidFill>
              </a:rPr>
              <a:t> </a:t>
            </a:r>
            <a:r>
              <a:rPr lang="en-US" sz="2400" dirty="0" smtClean="0"/>
              <a:t>| </a:t>
            </a:r>
            <a:r>
              <a:rPr lang="en-US" sz="2400" b="1" dirty="0" smtClean="0"/>
              <a:t>Enrollment</a:t>
            </a:r>
            <a:r>
              <a:rPr lang="en-US" sz="2400" dirty="0" smtClean="0"/>
              <a:t> </a:t>
            </a:r>
          </a:p>
          <a:p>
            <a:pPr algn="ctr"/>
            <a:r>
              <a:rPr lang="en-US" sz="2400" dirty="0" smtClean="0"/>
              <a:t>Building |  </a:t>
            </a:r>
            <a:r>
              <a:rPr lang="en-US" sz="2400" dirty="0" err="1" smtClean="0"/>
              <a:t>RmID</a:t>
            </a:r>
            <a:r>
              <a:rPr lang="en-US" sz="2400" dirty="0" smtClean="0"/>
              <a:t>  | </a:t>
            </a:r>
            <a:r>
              <a:rPr lang="en-US" sz="2400" dirty="0" err="1" smtClean="0"/>
              <a:t>SeatCapacity</a:t>
            </a:r>
            <a:endParaRPr lang="en-US" sz="2400" dirty="0"/>
          </a:p>
        </p:txBody>
      </p:sp>
      <p:sp>
        <p:nvSpPr>
          <p:cNvPr id="9" name="Rectangle 8"/>
          <p:cNvSpPr/>
          <p:nvPr/>
        </p:nvSpPr>
        <p:spPr>
          <a:xfrm>
            <a:off x="0" y="1606402"/>
            <a:ext cx="12192001" cy="1200329"/>
          </a:xfrm>
          <a:prstGeom prst="rect">
            <a:avLst/>
          </a:prstGeom>
        </p:spPr>
        <p:txBody>
          <a:bodyPr wrap="square">
            <a:spAutoFit/>
          </a:bodyPr>
          <a:lstStyle/>
          <a:p>
            <a:pPr algn="ctr"/>
            <a:r>
              <a:rPr lang="en-US" sz="2400" b="1" dirty="0" smtClean="0"/>
              <a:t>2239 Courses (after dropping events)</a:t>
            </a:r>
          </a:p>
          <a:p>
            <a:pPr algn="ctr"/>
            <a:r>
              <a:rPr lang="en-US" sz="2400" b="1" dirty="0" smtClean="0"/>
              <a:t>9 semesters</a:t>
            </a:r>
          </a:p>
          <a:p>
            <a:pPr algn="ctr"/>
            <a:r>
              <a:rPr lang="en-US" sz="2400" b="1" dirty="0" smtClean="0"/>
              <a:t>36 Subjects</a:t>
            </a:r>
            <a:endParaRPr lang="en-US" sz="2400" b="1" dirty="0"/>
          </a:p>
        </p:txBody>
      </p:sp>
    </p:spTree>
    <p:extLst>
      <p:ext uri="{BB962C8B-B14F-4D97-AF65-F5344CB8AC3E}">
        <p14:creationId xmlns:p14="http://schemas.microsoft.com/office/powerpoint/2010/main" val="26672258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 name="TextBox 5"/>
          <p:cNvSpPr txBox="1"/>
          <p:nvPr/>
        </p:nvSpPr>
        <p:spPr>
          <a:xfrm>
            <a:off x="0" y="320462"/>
            <a:ext cx="1272143" cy="338554"/>
          </a:xfrm>
          <a:prstGeom prst="rect">
            <a:avLst/>
          </a:prstGeom>
          <a:noFill/>
        </p:spPr>
        <p:txBody>
          <a:bodyPr wrap="none" rtlCol="0">
            <a:spAutoFit/>
          </a:bodyPr>
          <a:lstStyle/>
          <a:p>
            <a:r>
              <a:rPr lang="en-US" sz="1600" b="1" dirty="0" smtClean="0">
                <a:solidFill>
                  <a:schemeClr val="bg1"/>
                </a:solidFill>
              </a:rPr>
              <a:t>DATA: USE</a:t>
            </a:r>
            <a:endParaRPr lang="en-US" sz="1600" b="1" dirty="0">
              <a:solidFill>
                <a:schemeClr val="bg1"/>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052" y="982698"/>
            <a:ext cx="10058400" cy="5001302"/>
          </a:xfrm>
          <a:prstGeom prst="rect">
            <a:avLst/>
          </a:prstGeom>
        </p:spPr>
      </p:pic>
      <p:sp>
        <p:nvSpPr>
          <p:cNvPr id="8" name="TextBox 7"/>
          <p:cNvSpPr txBox="1"/>
          <p:nvPr/>
        </p:nvSpPr>
        <p:spPr>
          <a:xfrm>
            <a:off x="648586" y="5907175"/>
            <a:ext cx="11121655" cy="307777"/>
          </a:xfrm>
          <a:prstGeom prst="rect">
            <a:avLst/>
          </a:prstGeom>
          <a:noFill/>
        </p:spPr>
        <p:txBody>
          <a:bodyPr wrap="square" rtlCol="0">
            <a:spAutoFit/>
          </a:bodyPr>
          <a:lstStyle/>
          <a:p>
            <a:pPr algn="ctr"/>
            <a:r>
              <a:rPr lang="en-US" sz="1400" dirty="0" smtClean="0"/>
              <a:t>Mean Class Size (By Dept.) </a:t>
            </a:r>
            <a:endParaRPr lang="en-US" sz="1400" dirty="0"/>
          </a:p>
        </p:txBody>
      </p:sp>
    </p:spTree>
    <p:extLst>
      <p:ext uri="{BB962C8B-B14F-4D97-AF65-F5344CB8AC3E}">
        <p14:creationId xmlns:p14="http://schemas.microsoft.com/office/powerpoint/2010/main" val="2205798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 name="TextBox 5"/>
          <p:cNvSpPr txBox="1"/>
          <p:nvPr/>
        </p:nvSpPr>
        <p:spPr>
          <a:xfrm>
            <a:off x="0" y="320462"/>
            <a:ext cx="1272143" cy="338554"/>
          </a:xfrm>
          <a:prstGeom prst="rect">
            <a:avLst/>
          </a:prstGeom>
          <a:noFill/>
        </p:spPr>
        <p:txBody>
          <a:bodyPr wrap="none" rtlCol="0">
            <a:spAutoFit/>
          </a:bodyPr>
          <a:lstStyle/>
          <a:p>
            <a:r>
              <a:rPr lang="en-US" sz="1600" b="1" dirty="0" smtClean="0">
                <a:solidFill>
                  <a:schemeClr val="bg1"/>
                </a:solidFill>
              </a:rPr>
              <a:t>DATA: USE</a:t>
            </a:r>
            <a:endParaRPr lang="en-US" sz="1600" b="1" dirty="0">
              <a:solidFill>
                <a:schemeClr val="bg1"/>
              </a:solidFill>
            </a:endParaRPr>
          </a:p>
        </p:txBody>
      </p:sp>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5267"/>
          <a:stretch/>
        </p:blipFill>
        <p:spPr>
          <a:xfrm>
            <a:off x="-184005" y="1116406"/>
            <a:ext cx="12514513" cy="4742134"/>
          </a:xfrm>
          <a:prstGeom prst="rect">
            <a:avLst/>
          </a:prstGeom>
        </p:spPr>
      </p:pic>
      <p:sp>
        <p:nvSpPr>
          <p:cNvPr id="8" name="TextBox 7"/>
          <p:cNvSpPr txBox="1"/>
          <p:nvPr/>
        </p:nvSpPr>
        <p:spPr>
          <a:xfrm>
            <a:off x="648586" y="5907175"/>
            <a:ext cx="11121655" cy="307777"/>
          </a:xfrm>
          <a:prstGeom prst="rect">
            <a:avLst/>
          </a:prstGeom>
          <a:noFill/>
        </p:spPr>
        <p:txBody>
          <a:bodyPr wrap="square" rtlCol="0">
            <a:spAutoFit/>
          </a:bodyPr>
          <a:lstStyle/>
          <a:p>
            <a:pPr algn="ctr"/>
            <a:r>
              <a:rPr lang="en-US" sz="1400" dirty="0" smtClean="0"/>
              <a:t>Count of Room Types Used (By Semester) </a:t>
            </a:r>
            <a:endParaRPr lang="en-US" sz="1400" dirty="0"/>
          </a:p>
        </p:txBody>
      </p:sp>
    </p:spTree>
    <p:extLst>
      <p:ext uri="{BB962C8B-B14F-4D97-AF65-F5344CB8AC3E}">
        <p14:creationId xmlns:p14="http://schemas.microsoft.com/office/powerpoint/2010/main" val="8403688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
            <a:ext cx="12192000" cy="9110133"/>
          </a:xfrm>
          <a:prstGeom prst="rect">
            <a:avLst/>
          </a:prstGeom>
        </p:spPr>
      </p:pic>
      <p:sp>
        <p:nvSpPr>
          <p:cNvPr id="4" name="Rectangle 3"/>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5" name="TextBox 4"/>
          <p:cNvSpPr txBox="1"/>
          <p:nvPr/>
        </p:nvSpPr>
        <p:spPr>
          <a:xfrm>
            <a:off x="0" y="320462"/>
            <a:ext cx="1526700" cy="338554"/>
          </a:xfrm>
          <a:prstGeom prst="rect">
            <a:avLst/>
          </a:prstGeom>
          <a:noFill/>
        </p:spPr>
        <p:txBody>
          <a:bodyPr wrap="none" rtlCol="0">
            <a:spAutoFit/>
          </a:bodyPr>
          <a:lstStyle/>
          <a:p>
            <a:r>
              <a:rPr lang="en-US" sz="1600" b="1" dirty="0" smtClean="0">
                <a:solidFill>
                  <a:schemeClr val="bg1"/>
                </a:solidFill>
              </a:rPr>
              <a:t>DATA: SPACE</a:t>
            </a:r>
            <a:endParaRPr lang="en-US" sz="1600" b="1" dirty="0">
              <a:solidFill>
                <a:schemeClr val="bg1"/>
              </a:solidFill>
            </a:endParaRPr>
          </a:p>
        </p:txBody>
      </p:sp>
    </p:spTree>
    <p:extLst>
      <p:ext uri="{BB962C8B-B14F-4D97-AF65-F5344CB8AC3E}">
        <p14:creationId xmlns:p14="http://schemas.microsoft.com/office/powerpoint/2010/main" val="9627439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
            <a:ext cx="12192000" cy="9110133"/>
          </a:xfrm>
          <a:prstGeom prst="rect">
            <a:avLst/>
          </a:prstGeom>
        </p:spPr>
      </p:pic>
      <p:sp>
        <p:nvSpPr>
          <p:cNvPr id="5" name="Rectangle 4"/>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6" name="TextBox 5"/>
          <p:cNvSpPr txBox="1"/>
          <p:nvPr/>
        </p:nvSpPr>
        <p:spPr>
          <a:xfrm>
            <a:off x="0" y="320462"/>
            <a:ext cx="1526700" cy="338554"/>
          </a:xfrm>
          <a:prstGeom prst="rect">
            <a:avLst/>
          </a:prstGeom>
          <a:noFill/>
        </p:spPr>
        <p:txBody>
          <a:bodyPr wrap="none" rtlCol="0">
            <a:spAutoFit/>
          </a:bodyPr>
          <a:lstStyle/>
          <a:p>
            <a:r>
              <a:rPr lang="en-US" sz="1600" b="1" dirty="0" smtClean="0">
                <a:solidFill>
                  <a:schemeClr val="bg1"/>
                </a:solidFill>
              </a:rPr>
              <a:t>DATA: SPACE</a:t>
            </a:r>
            <a:endParaRPr lang="en-US" sz="1600" b="1" dirty="0">
              <a:solidFill>
                <a:schemeClr val="bg1"/>
              </a:solidFill>
            </a:endParaRPr>
          </a:p>
        </p:txBody>
      </p:sp>
    </p:spTree>
    <p:extLst>
      <p:ext uri="{BB962C8B-B14F-4D97-AF65-F5344CB8AC3E}">
        <p14:creationId xmlns:p14="http://schemas.microsoft.com/office/powerpoint/2010/main" val="19510688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r="33359"/>
          <a:stretch/>
        </p:blipFill>
        <p:spPr>
          <a:xfrm>
            <a:off x="0" y="-1"/>
            <a:ext cx="8124825" cy="9110133"/>
          </a:xfrm>
          <a:prstGeom prst="rect">
            <a:avLst/>
          </a:prstGeom>
        </p:spPr>
      </p:pic>
      <p:sp>
        <p:nvSpPr>
          <p:cNvPr id="3" name="Rectangle 2"/>
          <p:cNvSpPr/>
          <p:nvPr/>
        </p:nvSpPr>
        <p:spPr>
          <a:xfrm>
            <a:off x="10701039" y="6448673"/>
            <a:ext cx="362600" cy="369332"/>
          </a:xfrm>
          <a:prstGeom prst="rect">
            <a:avLst/>
          </a:prstGeom>
        </p:spPr>
        <p:txBody>
          <a:bodyPr wrap="none">
            <a:spAutoFit/>
          </a:bodyPr>
          <a:lstStyle/>
          <a:p>
            <a:pPr algn="ctr"/>
            <a:r>
              <a:rPr lang="en-US" b="1" dirty="0" smtClean="0"/>
              <a:t>C</a:t>
            </a:r>
            <a:endParaRPr lang="en-US" b="1" dirty="0"/>
          </a:p>
        </p:txBody>
      </p:sp>
      <p:graphicFrame>
        <p:nvGraphicFramePr>
          <p:cNvPr id="2" name="Object 1"/>
          <p:cNvGraphicFramePr>
            <a:graphicFrameLocks noChangeAspect="1"/>
          </p:cNvGraphicFramePr>
          <p:nvPr>
            <p:extLst>
              <p:ext uri="{D42A27DB-BD31-4B8C-83A1-F6EECF244321}">
                <p14:modId xmlns:p14="http://schemas.microsoft.com/office/powerpoint/2010/main" val="289055951"/>
              </p:ext>
            </p:extLst>
          </p:nvPr>
        </p:nvGraphicFramePr>
        <p:xfrm>
          <a:off x="10315204" y="186081"/>
          <a:ext cx="1219200" cy="825500"/>
        </p:xfrm>
        <a:graphic>
          <a:graphicData uri="http://schemas.openxmlformats.org/presentationml/2006/ole">
            <mc:AlternateContent xmlns:mc="http://schemas.openxmlformats.org/markup-compatibility/2006">
              <mc:Choice xmlns:v="urn:schemas-microsoft-com:vml" Requires="v">
                <p:oleObj spid="_x0000_s1162" name="Image" r:id="rId4" imgW="1218960" imgH="825120" progId="Photoshop.Image.16">
                  <p:embed/>
                </p:oleObj>
              </mc:Choice>
              <mc:Fallback>
                <p:oleObj name="Image" r:id="rId4" imgW="1218960" imgH="825120" progId="Photoshop.Image.16">
                  <p:embed/>
                  <p:pic>
                    <p:nvPicPr>
                      <p:cNvPr id="0" name=""/>
                      <p:cNvPicPr/>
                      <p:nvPr/>
                    </p:nvPicPr>
                    <p:blipFill>
                      <a:blip r:embed="rId5"/>
                      <a:stretch>
                        <a:fillRect/>
                      </a:stretch>
                    </p:blipFill>
                    <p:spPr>
                      <a:xfrm>
                        <a:off x="10315204" y="186081"/>
                        <a:ext cx="1219200" cy="825500"/>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986581652"/>
              </p:ext>
            </p:extLst>
          </p:nvPr>
        </p:nvGraphicFramePr>
        <p:xfrm>
          <a:off x="8848354" y="1465167"/>
          <a:ext cx="1104900" cy="762000"/>
        </p:xfrm>
        <a:graphic>
          <a:graphicData uri="http://schemas.openxmlformats.org/presentationml/2006/ole">
            <mc:AlternateContent xmlns:mc="http://schemas.openxmlformats.org/markup-compatibility/2006">
              <mc:Choice xmlns:v="urn:schemas-microsoft-com:vml" Requires="v">
                <p:oleObj spid="_x0000_s1163" name="Image" r:id="rId6" imgW="1104480" imgH="761760" progId="Photoshop.Image.16">
                  <p:embed/>
                </p:oleObj>
              </mc:Choice>
              <mc:Fallback>
                <p:oleObj name="Image" r:id="rId6" imgW="1104480" imgH="761760" progId="Photoshop.Image.16">
                  <p:embed/>
                  <p:pic>
                    <p:nvPicPr>
                      <p:cNvPr id="0" name=""/>
                      <p:cNvPicPr/>
                      <p:nvPr/>
                    </p:nvPicPr>
                    <p:blipFill>
                      <a:blip r:embed="rId7"/>
                      <a:stretch>
                        <a:fillRect/>
                      </a:stretch>
                    </p:blipFill>
                    <p:spPr>
                      <a:xfrm>
                        <a:off x="8848354" y="1465167"/>
                        <a:ext cx="1104900" cy="762000"/>
                      </a:xfrm>
                      <a:prstGeom prst="rect">
                        <a:avLst/>
                      </a:prstGeom>
                    </p:spPr>
                  </p:pic>
                </p:oleObj>
              </mc:Fallback>
            </mc:AlternateContent>
          </a:graphicData>
        </a:graphic>
      </p:graphicFrame>
      <p:graphicFrame>
        <p:nvGraphicFramePr>
          <p:cNvPr id="12" name="Object 11"/>
          <p:cNvGraphicFramePr>
            <a:graphicFrameLocks noChangeAspect="1"/>
          </p:cNvGraphicFramePr>
          <p:nvPr>
            <p:extLst>
              <p:ext uri="{D42A27DB-BD31-4B8C-83A1-F6EECF244321}">
                <p14:modId xmlns:p14="http://schemas.microsoft.com/office/powerpoint/2010/main" val="1754781048"/>
              </p:ext>
            </p:extLst>
          </p:nvPr>
        </p:nvGraphicFramePr>
        <p:xfrm>
          <a:off x="10388075" y="2818218"/>
          <a:ext cx="1206500" cy="774700"/>
        </p:xfrm>
        <a:graphic>
          <a:graphicData uri="http://schemas.openxmlformats.org/presentationml/2006/ole">
            <mc:AlternateContent xmlns:mc="http://schemas.openxmlformats.org/markup-compatibility/2006">
              <mc:Choice xmlns:v="urn:schemas-microsoft-com:vml" Requires="v">
                <p:oleObj spid="_x0000_s1164" name="Image" r:id="rId8" imgW="1206000" imgH="774360" progId="Photoshop.Image.16">
                  <p:embed/>
                </p:oleObj>
              </mc:Choice>
              <mc:Fallback>
                <p:oleObj name="Image" r:id="rId8" imgW="1206000" imgH="774360" progId="Photoshop.Image.16">
                  <p:embed/>
                  <p:pic>
                    <p:nvPicPr>
                      <p:cNvPr id="0" name=""/>
                      <p:cNvPicPr/>
                      <p:nvPr/>
                    </p:nvPicPr>
                    <p:blipFill>
                      <a:blip r:embed="rId9"/>
                      <a:stretch>
                        <a:fillRect/>
                      </a:stretch>
                    </p:blipFill>
                    <p:spPr>
                      <a:xfrm>
                        <a:off x="10388075" y="2818218"/>
                        <a:ext cx="1206500" cy="774700"/>
                      </a:xfrm>
                      <a:prstGeom prst="rect">
                        <a:avLst/>
                      </a:prstGeom>
                    </p:spPr>
                  </p:pic>
                </p:oleObj>
              </mc:Fallback>
            </mc:AlternateContent>
          </a:graphicData>
        </a:graphic>
      </p:graphicFrame>
      <p:graphicFrame>
        <p:nvGraphicFramePr>
          <p:cNvPr id="13" name="Object 12"/>
          <p:cNvGraphicFramePr>
            <a:graphicFrameLocks noChangeAspect="1"/>
          </p:cNvGraphicFramePr>
          <p:nvPr>
            <p:extLst>
              <p:ext uri="{D42A27DB-BD31-4B8C-83A1-F6EECF244321}">
                <p14:modId xmlns:p14="http://schemas.microsoft.com/office/powerpoint/2010/main" val="608395033"/>
              </p:ext>
            </p:extLst>
          </p:nvPr>
        </p:nvGraphicFramePr>
        <p:xfrm>
          <a:off x="8900111" y="3994765"/>
          <a:ext cx="1104900" cy="1117600"/>
        </p:xfrm>
        <a:graphic>
          <a:graphicData uri="http://schemas.openxmlformats.org/presentationml/2006/ole">
            <mc:AlternateContent xmlns:mc="http://schemas.openxmlformats.org/markup-compatibility/2006">
              <mc:Choice xmlns:v="urn:schemas-microsoft-com:vml" Requires="v">
                <p:oleObj spid="_x0000_s1165" name="Image" r:id="rId10" imgW="1104480" imgH="1117440" progId="Photoshop.Image.16">
                  <p:embed/>
                </p:oleObj>
              </mc:Choice>
              <mc:Fallback>
                <p:oleObj name="Image" r:id="rId10" imgW="1104480" imgH="1117440" progId="Photoshop.Image.16">
                  <p:embed/>
                  <p:pic>
                    <p:nvPicPr>
                      <p:cNvPr id="0" name=""/>
                      <p:cNvPicPr/>
                      <p:nvPr/>
                    </p:nvPicPr>
                    <p:blipFill>
                      <a:blip r:embed="rId11"/>
                      <a:stretch>
                        <a:fillRect/>
                      </a:stretch>
                    </p:blipFill>
                    <p:spPr>
                      <a:xfrm>
                        <a:off x="8900111" y="3994765"/>
                        <a:ext cx="1104900" cy="1117600"/>
                      </a:xfrm>
                      <a:prstGeom prst="rect">
                        <a:avLst/>
                      </a:prstGeom>
                    </p:spPr>
                  </p:pic>
                </p:oleObj>
              </mc:Fallback>
            </mc:AlternateContent>
          </a:graphicData>
        </a:graphic>
      </p:graphicFrame>
      <p:graphicFrame>
        <p:nvGraphicFramePr>
          <p:cNvPr id="14" name="Object 13"/>
          <p:cNvGraphicFramePr>
            <a:graphicFrameLocks noChangeAspect="1"/>
          </p:cNvGraphicFramePr>
          <p:nvPr>
            <p:extLst>
              <p:ext uri="{D42A27DB-BD31-4B8C-83A1-F6EECF244321}">
                <p14:modId xmlns:p14="http://schemas.microsoft.com/office/powerpoint/2010/main" val="1362406817"/>
              </p:ext>
            </p:extLst>
          </p:nvPr>
        </p:nvGraphicFramePr>
        <p:xfrm>
          <a:off x="10294219" y="5662069"/>
          <a:ext cx="1193800" cy="787400"/>
        </p:xfrm>
        <a:graphic>
          <a:graphicData uri="http://schemas.openxmlformats.org/presentationml/2006/ole">
            <mc:AlternateContent xmlns:mc="http://schemas.openxmlformats.org/markup-compatibility/2006">
              <mc:Choice xmlns:v="urn:schemas-microsoft-com:vml" Requires="v">
                <p:oleObj spid="_x0000_s1166" name="Image" r:id="rId12" imgW="1193400" imgH="786960" progId="Photoshop.Image.16">
                  <p:embed/>
                </p:oleObj>
              </mc:Choice>
              <mc:Fallback>
                <p:oleObj name="Image" r:id="rId12" imgW="1193400" imgH="786960" progId="Photoshop.Image.16">
                  <p:embed/>
                  <p:pic>
                    <p:nvPicPr>
                      <p:cNvPr id="0" name=""/>
                      <p:cNvPicPr/>
                      <p:nvPr/>
                    </p:nvPicPr>
                    <p:blipFill>
                      <a:blip r:embed="rId13"/>
                      <a:stretch>
                        <a:fillRect/>
                      </a:stretch>
                    </p:blipFill>
                    <p:spPr>
                      <a:xfrm>
                        <a:off x="10294219" y="5662069"/>
                        <a:ext cx="1193800" cy="787400"/>
                      </a:xfrm>
                      <a:prstGeom prst="rect">
                        <a:avLst/>
                      </a:prstGeom>
                    </p:spPr>
                  </p:pic>
                </p:oleObj>
              </mc:Fallback>
            </mc:AlternateContent>
          </a:graphicData>
        </a:graphic>
      </p:graphicFrame>
      <p:sp>
        <p:nvSpPr>
          <p:cNvPr id="16" name="Rectangle 15"/>
          <p:cNvSpPr/>
          <p:nvPr/>
        </p:nvSpPr>
        <p:spPr>
          <a:xfrm>
            <a:off x="9262444" y="5132549"/>
            <a:ext cx="351378" cy="369332"/>
          </a:xfrm>
          <a:prstGeom prst="rect">
            <a:avLst/>
          </a:prstGeom>
        </p:spPr>
        <p:txBody>
          <a:bodyPr wrap="none">
            <a:spAutoFit/>
          </a:bodyPr>
          <a:lstStyle/>
          <a:p>
            <a:pPr algn="ctr"/>
            <a:r>
              <a:rPr lang="en-US" b="1" dirty="0" smtClean="0"/>
              <a:t>K</a:t>
            </a:r>
            <a:endParaRPr lang="en-US" b="1" dirty="0"/>
          </a:p>
        </p:txBody>
      </p:sp>
      <p:sp>
        <p:nvSpPr>
          <p:cNvPr id="17" name="Rectangle 16"/>
          <p:cNvSpPr/>
          <p:nvPr/>
        </p:nvSpPr>
        <p:spPr>
          <a:xfrm>
            <a:off x="10894921" y="3569816"/>
            <a:ext cx="261610" cy="369332"/>
          </a:xfrm>
          <a:prstGeom prst="rect">
            <a:avLst/>
          </a:prstGeom>
        </p:spPr>
        <p:txBody>
          <a:bodyPr wrap="none">
            <a:spAutoFit/>
          </a:bodyPr>
          <a:lstStyle/>
          <a:p>
            <a:pPr algn="ctr"/>
            <a:r>
              <a:rPr lang="en-US" b="1" dirty="0" smtClean="0"/>
              <a:t>J</a:t>
            </a:r>
            <a:endParaRPr lang="en-US" b="1" dirty="0"/>
          </a:p>
        </p:txBody>
      </p:sp>
      <p:sp>
        <p:nvSpPr>
          <p:cNvPr id="18" name="Rectangle 17"/>
          <p:cNvSpPr/>
          <p:nvPr/>
        </p:nvSpPr>
        <p:spPr>
          <a:xfrm>
            <a:off x="8948533" y="2215616"/>
            <a:ext cx="919366" cy="369332"/>
          </a:xfrm>
          <a:prstGeom prst="rect">
            <a:avLst/>
          </a:prstGeom>
        </p:spPr>
        <p:txBody>
          <a:bodyPr wrap="square">
            <a:spAutoFit/>
          </a:bodyPr>
          <a:lstStyle/>
          <a:p>
            <a:pPr algn="ctr"/>
            <a:r>
              <a:rPr lang="en-US" b="1" dirty="0" smtClean="0"/>
              <a:t>HGS</a:t>
            </a:r>
            <a:endParaRPr lang="en-US" b="1" dirty="0"/>
          </a:p>
        </p:txBody>
      </p:sp>
      <p:sp>
        <p:nvSpPr>
          <p:cNvPr id="19" name="Rectangle 18"/>
          <p:cNvSpPr/>
          <p:nvPr/>
        </p:nvSpPr>
        <p:spPr>
          <a:xfrm>
            <a:off x="10521044" y="992633"/>
            <a:ext cx="846707" cy="369332"/>
          </a:xfrm>
          <a:prstGeom prst="rect">
            <a:avLst/>
          </a:prstGeom>
        </p:spPr>
        <p:txBody>
          <a:bodyPr wrap="none">
            <a:spAutoFit/>
          </a:bodyPr>
          <a:lstStyle/>
          <a:p>
            <a:pPr algn="ctr"/>
            <a:r>
              <a:rPr lang="en-US" b="1" dirty="0" smtClean="0"/>
              <a:t>KPTC</a:t>
            </a:r>
            <a:endParaRPr lang="en-US" b="1" dirty="0"/>
          </a:p>
        </p:txBody>
      </p:sp>
      <p:cxnSp>
        <p:nvCxnSpPr>
          <p:cNvPr id="23" name="Straight Arrow Connector 22"/>
          <p:cNvCxnSpPr/>
          <p:nvPr/>
        </p:nvCxnSpPr>
        <p:spPr>
          <a:xfrm>
            <a:off x="3514725" y="762000"/>
            <a:ext cx="0" cy="2533650"/>
          </a:xfrm>
          <a:prstGeom prst="straightConnector1">
            <a:avLst/>
          </a:prstGeom>
          <a:ln w="38100">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3514725" y="752475"/>
            <a:ext cx="677949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3514725" y="1876425"/>
            <a:ext cx="723900" cy="2122392"/>
          </a:xfrm>
          <a:prstGeom prst="straightConnector1">
            <a:avLst/>
          </a:prstGeom>
          <a:ln w="38100">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4238625" y="1895475"/>
            <a:ext cx="452437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4389631" y="3257550"/>
            <a:ext cx="5925573" cy="1905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4591050" y="4781550"/>
            <a:ext cx="430906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476875" y="6210300"/>
            <a:ext cx="475066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a:off x="4057563" y="3257550"/>
            <a:ext cx="332068" cy="697316"/>
          </a:xfrm>
          <a:prstGeom prst="straightConnector1">
            <a:avLst/>
          </a:prstGeom>
          <a:ln w="38100">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flipV="1">
            <a:off x="4591050" y="4068450"/>
            <a:ext cx="1" cy="713101"/>
          </a:xfrm>
          <a:prstGeom prst="straightConnector1">
            <a:avLst/>
          </a:prstGeom>
          <a:ln w="38100">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flipV="1">
            <a:off x="3981450" y="4996949"/>
            <a:ext cx="1495425" cy="1213352"/>
          </a:xfrm>
          <a:prstGeom prst="straightConnector1">
            <a:avLst/>
          </a:prstGeom>
          <a:ln w="38100">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2" y="320462"/>
            <a:ext cx="2088109" cy="3638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47" name="TextBox 46"/>
          <p:cNvSpPr txBox="1"/>
          <p:nvPr/>
        </p:nvSpPr>
        <p:spPr>
          <a:xfrm>
            <a:off x="0" y="320462"/>
            <a:ext cx="1526700" cy="338554"/>
          </a:xfrm>
          <a:prstGeom prst="rect">
            <a:avLst/>
          </a:prstGeom>
          <a:noFill/>
        </p:spPr>
        <p:txBody>
          <a:bodyPr wrap="none" rtlCol="0">
            <a:spAutoFit/>
          </a:bodyPr>
          <a:lstStyle/>
          <a:p>
            <a:r>
              <a:rPr lang="en-US" sz="1600" b="1" dirty="0" smtClean="0">
                <a:solidFill>
                  <a:schemeClr val="bg1"/>
                </a:solidFill>
              </a:rPr>
              <a:t>DATA: SPACE</a:t>
            </a:r>
            <a:endParaRPr lang="en-US" sz="1600" b="1" dirty="0">
              <a:solidFill>
                <a:schemeClr val="bg1"/>
              </a:solidFill>
            </a:endParaRPr>
          </a:p>
        </p:txBody>
      </p:sp>
    </p:spTree>
    <p:extLst>
      <p:ext uri="{BB962C8B-B14F-4D97-AF65-F5344CB8AC3E}">
        <p14:creationId xmlns:p14="http://schemas.microsoft.com/office/powerpoint/2010/main" val="52487201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6624</TotalTime>
  <Words>1227</Words>
  <Application>Microsoft Office PowerPoint</Application>
  <PresentationFormat>Widescreen</PresentationFormat>
  <Paragraphs>201</Paragraphs>
  <Slides>29</Slides>
  <Notes>20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29</vt:i4>
      </vt:variant>
    </vt:vector>
  </HeadingPairs>
  <TitlesOfParts>
    <vt:vector size="36" baseType="lpstr">
      <vt:lpstr>Arial</vt:lpstr>
      <vt:lpstr>Calibri</vt:lpstr>
      <vt:lpstr>Euphemia</vt:lpstr>
      <vt:lpstr>Gill Sans MT</vt:lpstr>
      <vt:lpstr>Wingdings</vt:lpstr>
      <vt:lpstr>Office Theme</vt:lpstr>
      <vt:lpstr>Image</vt:lpstr>
      <vt:lpstr>Between Space &amp; Use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   </vt:lpstr>
      <vt:lpstr>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Scoring metrics  - Percentage of Seats Filled  - Adjacency of classes per department    Scope of Model  - Extending to additional buildings  - Specific growth by department  Visualization  - Dynamic graphics that update on floor plans  - Integration with BIM (3d database modeling) software</vt:lpstr>
    </vt:vector>
  </TitlesOfParts>
  <Company>EYP, Inc.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Karen Zellner</dc:creator>
  <cp:lastModifiedBy>Karen Zellner</cp:lastModifiedBy>
  <cp:revision>86</cp:revision>
  <dcterms:created xsi:type="dcterms:W3CDTF">2016-10-22T15:37:48Z</dcterms:created>
  <dcterms:modified xsi:type="dcterms:W3CDTF">2016-11-03T19:06:46Z</dcterms:modified>
</cp:coreProperties>
</file>

<file path=docProps/thumbnail.jpeg>
</file>